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303" r:id="rId9"/>
    <p:sldId id="262" r:id="rId10"/>
    <p:sldId id="263" r:id="rId11"/>
    <p:sldId id="306" r:id="rId12"/>
    <p:sldId id="307" r:id="rId13"/>
    <p:sldId id="265" r:id="rId14"/>
    <p:sldId id="264" r:id="rId15"/>
    <p:sldId id="266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271" r:id="rId31"/>
    <p:sldId id="272" r:id="rId32"/>
    <p:sldId id="273" r:id="rId33"/>
    <p:sldId id="304" r:id="rId34"/>
    <p:sldId id="275" r:id="rId35"/>
    <p:sldId id="301" r:id="rId36"/>
    <p:sldId id="302" r:id="rId37"/>
    <p:sldId id="277" r:id="rId38"/>
    <p:sldId id="278" r:id="rId39"/>
    <p:sldId id="305" r:id="rId40"/>
    <p:sldId id="280" r:id="rId41"/>
  </p:sldIdLst>
  <p:sldSz cx="18288000" cy="10287000"/>
  <p:notesSz cx="6858000" cy="9144000"/>
  <p:embeddedFontLst>
    <p:embeddedFont>
      <p:font typeface="Constantia" pitchFamily="18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Lato Bold" charset="0"/>
      <p:regular r:id="rId50"/>
    </p:embeddedFont>
    <p:embeddedFont>
      <p:font typeface="Lato" charset="0"/>
      <p:regular r:id="rId51"/>
    </p:embeddedFont>
    <p:embeddedFont>
      <p:font typeface="Arimo" charset="0"/>
      <p:regular r:id="rId52"/>
    </p:embeddedFont>
    <p:embeddedFont>
      <p:font typeface="Prompt Medium Bold" charset="0"/>
      <p:regular r:id="rId53"/>
    </p:embeddedFont>
    <p:embeddedFont>
      <p:font typeface="Prompt Light" charset="0"/>
      <p:regular r:id="rId54"/>
    </p:embeddedFont>
    <p:embeddedFont>
      <p:font typeface="Prompt Light Bold" charset="0"/>
      <p:regular r:id="rId55"/>
    </p:embeddedFont>
    <p:embeddedFont>
      <p:font typeface="Arimo Bold" charset="0"/>
      <p:regular r:id="rId56"/>
    </p:embeddedFont>
    <p:embeddedFont>
      <p:font typeface="Carlito" charset="0"/>
      <p:regular r:id="rId57"/>
    </p:embeddedFont>
    <p:embeddedFont>
      <p:font typeface="Prompt Medium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DB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prozorro.gov.ua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046" t="11379" r="7672" b="1140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22254" y="1268186"/>
            <a:ext cx="10173897" cy="6367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1"/>
              </a:lnSpc>
            </a:pPr>
            <a:endParaRPr dirty="0">
              <a:latin typeface="Constantia" panose="02030602050306030303" pitchFamily="18" charset="0"/>
            </a:endParaRPr>
          </a:p>
          <a:p>
            <a:pPr algn="ctr">
              <a:lnSpc>
                <a:spcPts val="7181"/>
              </a:lnSpc>
            </a:pPr>
            <a:r>
              <a:rPr lang="en-US" sz="5129" spc="210" dirty="0">
                <a:solidFill>
                  <a:srgbClr val="000000"/>
                </a:solidFill>
                <a:latin typeface="Constantia" panose="02030602050306030303" pitchFamily="18" charset="0"/>
              </a:rPr>
              <a:t>АНАЛІЗ ЕФЕКТИВНОГО ВИКОРИСТАННЯ БЮДЖЕТНИХ КОШТІВ</a:t>
            </a:r>
          </a:p>
          <a:p>
            <a:pPr algn="ctr">
              <a:lnSpc>
                <a:spcPts val="5232"/>
              </a:lnSpc>
            </a:pPr>
            <a:r>
              <a:rPr lang="en-US" sz="5129" spc="210" dirty="0">
                <a:solidFill>
                  <a:srgbClr val="F3F7FA"/>
                </a:solidFill>
                <a:latin typeface="Constantia" panose="02030602050306030303" pitchFamily="18" charset="0"/>
              </a:rPr>
              <a:t>ПРИ КАПІТАЛЬНИХ РЕМОНТАХ ШКІЛ, І ДОШКІЛЬНИХ УСТАНОВ В МІСТІ МИКОЛАЄВІ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07277" y="8823130"/>
            <a:ext cx="18835659" cy="1005621"/>
            <a:chOff x="0" y="0"/>
            <a:chExt cx="25114212" cy="134082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114212" cy="1340828"/>
            </a:xfrm>
            <a:prstGeom prst="rect">
              <a:avLst/>
            </a:prstGeom>
            <a:solidFill>
              <a:srgbClr val="F3F7F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239285" y="322107"/>
              <a:ext cx="21049484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1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2120" y="2062558"/>
            <a:ext cx="5547749" cy="47988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19200" y="3238500"/>
            <a:ext cx="425592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280" dirty="0">
                <a:solidFill>
                  <a:srgbClr val="0927EB"/>
                </a:solidFill>
                <a:latin typeface="Lato Bold"/>
              </a:rPr>
              <a:t>ІНІЦІАТИВНА ГРУПА "АНТИКОРУПЦІЙНІ ІНІЦІАТИВИ МИКОЛАЄВЩИНИ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046" t="11379" r="7672" b="1140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38956" y="2270097"/>
            <a:ext cx="9520344" cy="289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4"/>
              </a:lnSpc>
            </a:pPr>
            <a:endParaRPr/>
          </a:p>
          <a:p>
            <a:pPr algn="ctr">
              <a:lnSpc>
                <a:spcPts val="3264"/>
              </a:lnSpc>
            </a:pPr>
            <a:r>
              <a:rPr lang="en-US" sz="3200" spc="131">
                <a:solidFill>
                  <a:srgbClr val="F3F7FA"/>
                </a:solidFill>
                <a:latin typeface="Arimo Bold"/>
              </a:rPr>
              <a:t>1.    </a:t>
            </a:r>
          </a:p>
          <a:p>
            <a:pPr algn="ctr">
              <a:lnSpc>
                <a:spcPts val="3264"/>
              </a:lnSpc>
            </a:pPr>
            <a:r>
              <a:rPr lang="en-US" sz="3200" spc="131">
                <a:solidFill>
                  <a:srgbClr val="F3F7FA"/>
                </a:solidFill>
                <a:latin typeface="Arimo Bold"/>
              </a:rPr>
              <a:t>Дублювання функцій органів місцевого самоврядування не</a:t>
            </a:r>
          </a:p>
          <a:p>
            <a:pPr algn="ctr">
              <a:lnSpc>
                <a:spcPts val="3264"/>
              </a:lnSpc>
            </a:pPr>
            <a:r>
              <a:rPr lang="en-US" sz="3200" spc="131">
                <a:solidFill>
                  <a:srgbClr val="F3F7FA"/>
                </a:solidFill>
                <a:latin typeface="Arimo Bold"/>
              </a:rPr>
              <a:t>сприяє поліпшенню якості проведених ремонтів. </a:t>
            </a:r>
          </a:p>
          <a:p>
            <a:pPr>
              <a:lnSpc>
                <a:spcPts val="3264"/>
              </a:lnSpc>
            </a:pPr>
            <a:endParaRPr lang="en-US" sz="3200" spc="131">
              <a:solidFill>
                <a:srgbClr val="F3F7FA"/>
              </a:solidFill>
              <a:latin typeface="Arimo Bold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-207277" y="8824861"/>
            <a:ext cx="18835659" cy="1003889"/>
          </a:xfrm>
          <a:prstGeom prst="rect">
            <a:avLst/>
          </a:prstGeom>
          <a:solidFill>
            <a:srgbClr val="F3F7FA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28700" y="1028700"/>
            <a:ext cx="6159215" cy="532772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88326" y="2769094"/>
            <a:ext cx="4937418" cy="184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280">
                <a:solidFill>
                  <a:srgbClr val="0927EB"/>
                </a:solidFill>
                <a:latin typeface="Lato Bold"/>
              </a:rPr>
              <a:t>   </a:t>
            </a:r>
          </a:p>
          <a:p>
            <a:pPr algn="ctr">
              <a:lnSpc>
                <a:spcPts val="3640"/>
              </a:lnSpc>
            </a:pPr>
            <a:r>
              <a:rPr lang="en-US" sz="2800" spc="280">
                <a:solidFill>
                  <a:srgbClr val="0927EB"/>
                </a:solidFill>
                <a:latin typeface="Arimo Bold"/>
              </a:rPr>
              <a:t>Гіпотеза</a:t>
            </a:r>
            <a:r>
              <a:rPr lang="en-US" sz="2800" spc="280">
                <a:solidFill>
                  <a:srgbClr val="0927EB"/>
                </a:solidFill>
                <a:latin typeface="Lato Bold"/>
              </a:rPr>
              <a:t> АНАЛІТИЧНОГО ДОСЛІДЖЕННЯ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162016" y="419100"/>
            <a:ext cx="1396396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uk-UA" sz="3200" dirty="0">
                <a:solidFill>
                  <a:schemeClr val="bg1"/>
                </a:solidFill>
                <a:latin typeface="Constantia" panose="02030602050306030303" pitchFamily="18" charset="0"/>
              </a:rPr>
              <a:t>Приклад дублювання однакових функцій двома управліннями Миколаївської міської ради – Управління освіти та управління капітального будівництва :</a:t>
            </a:r>
            <a:endParaRPr lang="ru-RU" sz="32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just"/>
            <a:r>
              <a:rPr lang="uk-UA" sz="3200" dirty="0">
                <a:solidFill>
                  <a:schemeClr val="bg1"/>
                </a:solidFill>
                <a:latin typeface="Constantia" panose="02030602050306030303" pitchFamily="18" charset="0"/>
              </a:rPr>
              <a:t>Зведена таблиця «положень про роботу» управлінь, які стосуються капітальних ремонтів шкіл, та закладів дошкільної освіти. </a:t>
            </a:r>
            <a:endParaRPr lang="ru-RU" sz="32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749801" y="8774363"/>
            <a:ext cx="509499" cy="48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9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3" b="0" i="0" u="none" strike="noStrike" kern="1200" cap="none" spc="0" normalizeH="0" baseline="0" noProof="0">
                <a:ln>
                  <a:noFill/>
                </a:ln>
                <a:solidFill>
                  <a:srgbClr val="544EC6"/>
                </a:solidFill>
                <a:effectLst/>
                <a:uLnTx/>
                <a:uFillTx/>
                <a:latin typeface="Prompt Light Bold"/>
                <a:ea typeface="+mn-ea"/>
                <a:cs typeface="+mn-cs"/>
              </a:rPr>
              <a:t>06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58D1FC2-F31F-4DE6-B153-AEB979FBBFA2}"/>
              </a:ext>
            </a:extLst>
          </p:cNvPr>
          <p:cNvSpPr/>
          <p:nvPr/>
        </p:nvSpPr>
        <p:spPr>
          <a:xfrm>
            <a:off x="2162016" y="3238500"/>
            <a:ext cx="13758638" cy="593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Дублювання функцій не дає можливості бачити повну картину розвитку сфери освіти в місті Миколаїв, появи нових місць для навчання діток, а також не допомагає у складані повної стратегічної цільової програми на три роки. Також проаналізувавши договори на сайті </a:t>
            </a:r>
            <a:r>
              <a:rPr lang="uk-UA" sz="3200" u="sng" dirty="0">
                <a:solidFill>
                  <a:schemeClr val="bg1"/>
                </a:solidFill>
                <a:latin typeface="Courier New" panose="02070309020205020404" pitchFamily="49" charset="0"/>
                <a:ea typeface="Courier New" panose="02070309020205020404" pitchFamily="49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https://prozorro.gov.ua/</a:t>
            </a:r>
            <a:r>
              <a:rPr lang="uk-UA" sz="3200" dirty="0">
                <a:solidFill>
                  <a:schemeClr val="bg1"/>
                </a:solidFill>
                <a:latin typeface="Courier New" panose="02070309020205020404" pitchFamily="49" charset="0"/>
                <a:ea typeface="Courier New" panose="02070309020205020404" pitchFamily="49" charset="0"/>
              </a:rPr>
              <a:t> 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ми побачили, що багато договорів по капітальному будівництву, реконструкції, </a:t>
            </a:r>
            <a:r>
              <a:rPr lang="uk-UA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термосанації</a:t>
            </a:r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заключає управління капітального будівництва, а деякі управління освіти, що є прямим підтвердженням дублювання функцій різними управліннями Миколаївської міської ради.</a:t>
            </a:r>
            <a:endParaRPr lang="ru-RU" sz="3200" dirty="0">
              <a:solidFill>
                <a:schemeClr val="bg1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8436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16749801" y="8774363"/>
            <a:ext cx="509499" cy="48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9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3" b="0" i="0" u="none" strike="noStrike" kern="1200" cap="none" spc="0" normalizeH="0" baseline="0" noProof="0">
                <a:ln>
                  <a:noFill/>
                </a:ln>
                <a:solidFill>
                  <a:srgbClr val="544EC6"/>
                </a:solidFill>
                <a:effectLst/>
                <a:uLnTx/>
                <a:uFillTx/>
                <a:latin typeface="Prompt Light Bold"/>
                <a:ea typeface="+mn-ea"/>
                <a:cs typeface="+mn-cs"/>
              </a:rPr>
              <a:t>06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E1B270CA-8C9A-4AEB-885B-8186D796E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55005185"/>
              </p:ext>
            </p:extLst>
          </p:nvPr>
        </p:nvGraphicFramePr>
        <p:xfrm>
          <a:off x="2999260" y="1450553"/>
          <a:ext cx="13798100" cy="7680960"/>
        </p:xfrm>
        <a:graphic>
          <a:graphicData uri="http://schemas.openxmlformats.org/drawingml/2006/table">
            <a:tbl>
              <a:tblPr/>
              <a:tblGrid>
                <a:gridCol w="7179733">
                  <a:extLst>
                    <a:ext uri="{9D8B030D-6E8A-4147-A177-3AD203B41FA5}">
                      <a16:colId xmlns="" xmlns:a16="http://schemas.microsoft.com/office/drawing/2014/main" val="3206245617"/>
                    </a:ext>
                  </a:extLst>
                </a:gridCol>
                <a:gridCol w="6618367">
                  <a:extLst>
                    <a:ext uri="{9D8B030D-6E8A-4147-A177-3AD203B41FA5}">
                      <a16:colId xmlns="" xmlns:a16="http://schemas.microsoft.com/office/drawing/2014/main" val="2580011163"/>
                    </a:ext>
                  </a:extLst>
                </a:gridCol>
              </a:tblGrid>
              <a:tr h="11185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Управління капітального будівництва 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Миколаївської міської ради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63669" marR="636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Управління освіти</a:t>
                      </a:r>
                      <a:endParaRPr lang="ru-RU" sz="2800">
                        <a:solidFill>
                          <a:schemeClr val="bg1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Миколаївської міської ради</a:t>
                      </a:r>
                      <a:endParaRPr lang="ru-RU" sz="2800">
                        <a:solidFill>
                          <a:schemeClr val="bg1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63669" marR="636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50065981"/>
                  </a:ext>
                </a:extLst>
              </a:tr>
              <a:tr h="62350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готує пропозиції до програми соціально-економічного розвитку міста Миколаєва і подає їх на розгляд міської ради;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розробляє на основі пропозицій у межах повноважень виконавчих органів Миколаївської міської ради поточні й перспективні програми капітального будівництва, складає переліки проектів будов, проектно-розвідувальних робіт і подає їх на затвердження в установленому порядку;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63669" marR="636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пункті 3.7 положення про роботу Управління освіти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Миколаївської міської ради, зазначено, що управління освіти має функцію проведення поточного ремонту, нового будівництва, реставрації, реконструкції, капітального ремонту та технічного переоснащення будівель, споруд будь-якого призначення</a:t>
                      </a:r>
                      <a:endParaRPr lang="ru-RU" sz="2800" dirty="0">
                        <a:solidFill>
                          <a:schemeClr val="bg1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63669" marR="636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2365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53983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046" t="11379" r="7672" b="1140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85798" y="1966730"/>
            <a:ext cx="9520344" cy="417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4"/>
              </a:lnSpc>
            </a:pPr>
            <a:endParaRPr dirty="0"/>
          </a:p>
          <a:p>
            <a:pPr algn="ctr">
              <a:lnSpc>
                <a:spcPts val="3264"/>
              </a:lnSpc>
            </a:pPr>
            <a:r>
              <a:rPr lang="uk-UA" sz="3200" spc="131" dirty="0">
                <a:solidFill>
                  <a:srgbClr val="F3F7FA"/>
                </a:solidFill>
                <a:latin typeface="Lato Bold"/>
              </a:rPr>
              <a:t>2</a:t>
            </a:r>
            <a:endParaRPr lang="en-US" sz="3200" spc="131" dirty="0">
              <a:solidFill>
                <a:srgbClr val="F3F7FA"/>
              </a:solidFill>
              <a:latin typeface="Lato Bold"/>
            </a:endParaRPr>
          </a:p>
          <a:p>
            <a:pPr algn="ctr"/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 </a:t>
            </a:r>
            <a:r>
              <a:rPr lang="en-US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На</a:t>
            </a:r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 </a:t>
            </a:r>
            <a:r>
              <a:rPr lang="en-US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прикладі</a:t>
            </a:r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 22 </a:t>
            </a:r>
            <a:r>
              <a:rPr lang="en-US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школи</a:t>
            </a:r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, і 69 </a:t>
            </a:r>
            <a:r>
              <a:rPr lang="en-US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садочку</a:t>
            </a:r>
            <a:endParaRPr lang="en-US" sz="3600" spc="131" dirty="0">
              <a:solidFill>
                <a:srgbClr val="F3F7FA"/>
              </a:solidFill>
              <a:latin typeface="Carlito" panose="020B0604020202020204" charset="0"/>
              <a:cs typeface="Carlito" panose="020B0604020202020204" charset="0"/>
            </a:endParaRPr>
          </a:p>
          <a:p>
            <a:pPr algn="ctr"/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МОЖЕМО ПРИПУСТИТИ, ЩО ЗАМОВНИК </a:t>
            </a:r>
            <a:r>
              <a:rPr lang="uk-UA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«підтримує </a:t>
            </a:r>
            <a:r>
              <a:rPr lang="uk-UA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взаємовігідні</a:t>
            </a:r>
            <a:r>
              <a:rPr lang="uk-UA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 </a:t>
            </a:r>
            <a:r>
              <a:rPr lang="uk-UA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відосини</a:t>
            </a:r>
            <a:r>
              <a:rPr lang="uk-UA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»</a:t>
            </a:r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 З ПІДРЯДНИКОМ НА РЕМОНТНІ РОБОТИ</a:t>
            </a:r>
          </a:p>
          <a:p>
            <a:pPr algn="ctr"/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«</a:t>
            </a:r>
            <a:r>
              <a:rPr lang="en-US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Заздалегідь</a:t>
            </a:r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» </a:t>
            </a:r>
            <a:r>
              <a:rPr lang="en-US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аварійних</a:t>
            </a:r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 і </a:t>
            </a:r>
            <a:r>
              <a:rPr lang="en-US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не</a:t>
            </a:r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 </a:t>
            </a:r>
            <a:r>
              <a:rPr lang="en-US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належних</a:t>
            </a:r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 </a:t>
            </a:r>
            <a:r>
              <a:rPr lang="en-US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до</a:t>
            </a:r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 </a:t>
            </a:r>
            <a:r>
              <a:rPr lang="en-US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ремонту</a:t>
            </a:r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 </a:t>
            </a:r>
            <a:r>
              <a:rPr lang="en-US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закладів</a:t>
            </a:r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 </a:t>
            </a:r>
            <a:r>
              <a:rPr lang="en-US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освіти</a:t>
            </a:r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 </a:t>
            </a:r>
            <a:r>
              <a:rPr lang="en-US" sz="3600" spc="131" dirty="0" err="1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дітей</a:t>
            </a:r>
            <a:r>
              <a:rPr lang="en-US" sz="3600" spc="131" dirty="0">
                <a:solidFill>
                  <a:srgbClr val="F3F7FA"/>
                </a:solidFill>
                <a:latin typeface="Carlito" panose="020B0604020202020204" charset="0"/>
                <a:cs typeface="Carlito" panose="020B0604020202020204" charset="0"/>
              </a:rPr>
              <a:t>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07277" y="8824861"/>
            <a:ext cx="18835659" cy="1003889"/>
            <a:chOff x="0" y="0"/>
            <a:chExt cx="25114212" cy="133851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114212" cy="1338519"/>
            </a:xfrm>
            <a:prstGeom prst="rect">
              <a:avLst/>
            </a:prstGeom>
            <a:solidFill>
              <a:srgbClr val="F3F7F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239285" y="322107"/>
              <a:ext cx="21049484" cy="602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19"/>
                </a:lnSpc>
              </a:pPr>
              <a:endParaRPr lang="en-US" sz="2800" spc="84" dirty="0">
                <a:solidFill>
                  <a:srgbClr val="0927EB"/>
                </a:solidFill>
                <a:latin typeface="Lato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28700" y="1028700"/>
            <a:ext cx="6159215" cy="532772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88326" y="2769094"/>
            <a:ext cx="4937418" cy="184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280">
                <a:solidFill>
                  <a:srgbClr val="0927EB"/>
                </a:solidFill>
                <a:latin typeface="Lato Bold"/>
              </a:rPr>
              <a:t>   </a:t>
            </a:r>
          </a:p>
          <a:p>
            <a:pPr algn="ctr">
              <a:lnSpc>
                <a:spcPts val="3640"/>
              </a:lnSpc>
            </a:pPr>
            <a:r>
              <a:rPr lang="en-US" sz="2800" spc="280">
                <a:solidFill>
                  <a:srgbClr val="0927EB"/>
                </a:solidFill>
                <a:latin typeface="Arimo Bold"/>
              </a:rPr>
              <a:t>Гіпотеза</a:t>
            </a:r>
            <a:r>
              <a:rPr lang="en-US" sz="2800" spc="280">
                <a:solidFill>
                  <a:srgbClr val="0927EB"/>
                </a:solidFill>
                <a:latin typeface="Lato Bold"/>
              </a:rPr>
              <a:t> АНАЛІТИЧНОГО ДОСЛІДЖЕННЯ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046" t="11379" r="7672" b="1140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38956" y="1041372"/>
            <a:ext cx="9520344" cy="550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2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131" normalizeH="0" baseline="0" noProof="0" dirty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Lato Bold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131" normalizeH="0" baseline="0" noProof="0" dirty="0">
              <a:ln>
                <a:noFill/>
              </a:ln>
              <a:solidFill>
                <a:srgbClr val="F3F7FA"/>
              </a:solidFill>
              <a:effectLst/>
              <a:uLnTx/>
              <a:uFillTx/>
              <a:latin typeface="Lato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2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131" normalizeH="0" baseline="0" noProof="0" dirty="0">
              <a:ln>
                <a:noFill/>
              </a:ln>
              <a:solidFill>
                <a:srgbClr val="F3F7FA"/>
              </a:solidFill>
              <a:effectLst/>
              <a:uLnTx/>
              <a:uFillTx/>
              <a:latin typeface="Lato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32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31" normalizeH="0" baseline="0" noProof="0" dirty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МАСОВОЇ ІНФОРМАЦІЇ, НА РІЗНИХ ЕТАПАХ РЕМОНТНИХ РОБІТ ЗАКЛАДІВ ШКІЛЬНОЇ І</a:t>
            </a:r>
          </a:p>
          <a:p>
            <a:pPr marL="0" marR="0" lvl="0" indent="0" algn="ctr" defTabSz="914400" rtl="0" eaLnBrk="1" fontAlgn="auto" latinLnBrk="0" hangingPunct="1">
              <a:lnSpc>
                <a:spcPts val="32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31" normalizeH="0" baseline="0" noProof="0" dirty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ДОШКІЛЬНОЇ ОСВІТИ НЕГАТИВНО ВПЛИВАЄ НА ЯКІСТЬ РЕМОНТНИХ РОБІТ ЗІ СТОРОНИ</a:t>
            </a:r>
          </a:p>
          <a:p>
            <a:pPr marL="0" marR="0" lvl="0" indent="0" algn="ctr" defTabSz="914400" rtl="0" eaLnBrk="1" fontAlgn="auto" latinLnBrk="0" hangingPunct="1">
              <a:lnSpc>
                <a:spcPts val="32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31" normalizeH="0" baseline="0" noProof="0" dirty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ПІДРЯДНИКІВ, А ТАКОЖ ПРИЗВОДИТЬ ДО НИЗЬКОГО КОНТРОЛЮ ЗІ СТОРОНИ ЗАМОВНИКА</a:t>
            </a:r>
          </a:p>
          <a:p>
            <a:pPr marL="0" marR="0" lvl="0" indent="0" algn="ctr" defTabSz="914400" rtl="0" eaLnBrk="1" fontAlgn="auto" latinLnBrk="0" hangingPunct="1">
              <a:lnSpc>
                <a:spcPts val="32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31" normalizeH="0" baseline="0" noProof="0" dirty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РОБІТ. </a:t>
            </a:r>
          </a:p>
          <a:p>
            <a:pPr marL="0" marR="0" lvl="0" indent="0" algn="l" defTabSz="914400" rtl="0" eaLnBrk="1" fontAlgn="auto" latinLnBrk="0" hangingPunct="1">
              <a:lnSpc>
                <a:spcPts val="32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131" normalizeH="0" baseline="0" noProof="0" dirty="0">
              <a:ln>
                <a:noFill/>
              </a:ln>
              <a:solidFill>
                <a:srgbClr val="F3F7FA"/>
              </a:solidFill>
              <a:effectLst/>
              <a:uLnTx/>
              <a:uFillTx/>
              <a:latin typeface="Lato Bold"/>
              <a:ea typeface="+mn-ea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-207277" y="8824861"/>
            <a:ext cx="18835659" cy="1003889"/>
          </a:xfrm>
          <a:prstGeom prst="rect">
            <a:avLst/>
          </a:prstGeom>
          <a:solidFill>
            <a:srgbClr val="F3F7FA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28700" y="1028700"/>
            <a:ext cx="6159215" cy="532772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88326" y="2769094"/>
            <a:ext cx="4937418" cy="184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280" normalizeH="0" baseline="0" noProof="0">
                <a:ln>
                  <a:noFill/>
                </a:ln>
                <a:solidFill>
                  <a:srgbClr val="0927EB"/>
                </a:solidFill>
                <a:effectLst/>
                <a:uLnTx/>
                <a:uFillTx/>
                <a:latin typeface="Lato Bold"/>
                <a:ea typeface="+mn-ea"/>
                <a:cs typeface="+mn-cs"/>
              </a:rPr>
              <a:t>   </a:t>
            </a:r>
          </a:p>
          <a:p>
            <a:pPr marL="0" marR="0" lvl="0" indent="0" algn="ctr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280" normalizeH="0" baseline="0" noProof="0">
                <a:ln>
                  <a:noFill/>
                </a:ln>
                <a:solidFill>
                  <a:srgbClr val="0927EB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Гіпотеза</a:t>
            </a:r>
            <a:r>
              <a:rPr kumimoji="0" lang="en-US" sz="2800" b="0" i="0" u="none" strike="noStrike" kern="1200" cap="none" spc="280" normalizeH="0" baseline="0" noProof="0">
                <a:ln>
                  <a:noFill/>
                </a:ln>
                <a:solidFill>
                  <a:srgbClr val="0927EB"/>
                </a:solidFill>
                <a:effectLst/>
                <a:uLnTx/>
                <a:uFillTx/>
                <a:latin typeface="Lato Bold"/>
                <a:ea typeface="+mn-ea"/>
                <a:cs typeface="+mn-cs"/>
              </a:rPr>
              <a:t> АНАЛІТИЧНОГО ДОСЛІДЖЕННЯ</a:t>
            </a:r>
          </a:p>
        </p:txBody>
      </p:sp>
    </p:spTree>
    <p:extLst>
      <p:ext uri="{BB962C8B-B14F-4D97-AF65-F5344CB8AC3E}">
        <p14:creationId xmlns="" xmlns:p14="http://schemas.microsoft.com/office/powerpoint/2010/main" val="1862648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59912" y="3224287"/>
            <a:ext cx="9520344" cy="2898229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71"/>
              </a:lnSpc>
            </a:pPr>
            <a:r>
              <a:rPr lang="uk-UA" sz="11050" spc="453" dirty="0">
                <a:solidFill>
                  <a:srgbClr val="F3F7FA"/>
                </a:solidFill>
                <a:latin typeface="Lato Bold"/>
              </a:rPr>
              <a:t>Суть проблеми</a:t>
            </a:r>
            <a:endParaRPr lang="en-US" sz="11050" spc="453" dirty="0">
              <a:solidFill>
                <a:srgbClr val="F3F7FA"/>
              </a:solidFill>
              <a:latin typeface="Lato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07277" y="8824861"/>
            <a:ext cx="18835659" cy="1003889"/>
            <a:chOff x="0" y="0"/>
            <a:chExt cx="25114212" cy="133851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5114212" cy="1338519"/>
            </a:xfrm>
            <a:prstGeom prst="rect">
              <a:avLst/>
            </a:prstGeom>
            <a:solidFill>
              <a:srgbClr val="F3F7F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239285" y="322107"/>
              <a:ext cx="21049484" cy="602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19"/>
                </a:lnSpc>
              </a:pPr>
              <a:endParaRPr lang="en-US" sz="2800" spc="84" dirty="0">
                <a:solidFill>
                  <a:srgbClr val="0927EB"/>
                </a:solidFill>
                <a:latin typeface="Lato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28700" y="2466149"/>
            <a:ext cx="4497424" cy="38902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88326" y="3882143"/>
            <a:ext cx="3378172" cy="1531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2"/>
              </a:lnSpc>
            </a:pPr>
            <a:r>
              <a:rPr lang="uk-UA" sz="3125" spc="312" dirty="0">
                <a:solidFill>
                  <a:srgbClr val="0927EB"/>
                </a:solidFill>
                <a:latin typeface="Lato Bold"/>
              </a:rPr>
              <a:t>Відсутність місць для навчання дітей </a:t>
            </a:r>
            <a:endParaRPr lang="en-US" sz="3125" spc="312" dirty="0">
              <a:solidFill>
                <a:srgbClr val="0927EB"/>
              </a:solidFill>
              <a:latin typeface="Lato Bol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8570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9000"/>
          </a:blip>
          <a:srcRect l="39043" r="10000"/>
          <a:stretch>
            <a:fillRect/>
          </a:stretch>
        </p:blipFill>
        <p:spPr>
          <a:xfrm>
            <a:off x="10434924" y="0"/>
            <a:ext cx="7853076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434924" y="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3357668">
            <a:off x="-1828171" y="3818180"/>
            <a:ext cx="9262717" cy="9262717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905000" y="8045181"/>
            <a:ext cx="445040" cy="44504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907363" y="7439840"/>
            <a:ext cx="992453" cy="99245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25058" y="821747"/>
            <a:ext cx="8149517" cy="6363796"/>
            <a:chOff x="0" y="0"/>
            <a:chExt cx="10866022" cy="848506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0866022" cy="4432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76"/>
                </a:lnSpc>
              </a:pPr>
              <a:r>
                <a:rPr lang="en-US" sz="7230" dirty="0" err="1">
                  <a:solidFill>
                    <a:srgbClr val="544EC6"/>
                  </a:solidFill>
                  <a:latin typeface="Prompt Medium Bold"/>
                </a:rPr>
                <a:t>Школа</a:t>
              </a:r>
              <a:r>
                <a:rPr lang="en-US" sz="7230" dirty="0">
                  <a:solidFill>
                    <a:srgbClr val="544EC6"/>
                  </a:solidFill>
                  <a:latin typeface="Prompt Medium Bold"/>
                </a:rPr>
                <a:t> № 22 </a:t>
              </a:r>
            </a:p>
            <a:p>
              <a:pPr>
                <a:lnSpc>
                  <a:spcPts val="2892"/>
                </a:lnSpc>
              </a:pPr>
              <a:endParaRPr lang="en-US" sz="2410" dirty="0">
                <a:solidFill>
                  <a:srgbClr val="544EC6"/>
                </a:solidFill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 dirty="0">
                <a:solidFill>
                  <a:srgbClr val="544EC6"/>
                </a:solidFill>
                <a:latin typeface="Prompt Medium"/>
              </a:endParaRPr>
            </a:p>
            <a:p>
              <a:pPr>
                <a:lnSpc>
                  <a:spcPts val="2892"/>
                </a:lnSpc>
              </a:pPr>
              <a:r>
                <a:rPr lang="en-US" sz="2410" dirty="0">
                  <a:solidFill>
                    <a:srgbClr val="544EC6"/>
                  </a:solidFill>
                  <a:latin typeface="Prompt Medium"/>
                </a:rPr>
                <a:t>  </a:t>
              </a:r>
            </a:p>
            <a:p>
              <a:pPr>
                <a:lnSpc>
                  <a:spcPts val="2892"/>
                </a:lnSpc>
              </a:pPr>
              <a:endParaRPr lang="en-US" sz="2410" dirty="0">
                <a:solidFill>
                  <a:srgbClr val="544EC6"/>
                </a:solidFill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 dirty="0">
                <a:solidFill>
                  <a:srgbClr val="544EC6"/>
                </a:solidFill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 dirty="0">
                <a:solidFill>
                  <a:srgbClr val="544EC6"/>
                </a:solidFill>
                <a:latin typeface="Prompt Medium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783153"/>
              <a:ext cx="10866022" cy="701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98"/>
                </a:lnSpc>
              </a:pPr>
              <a:endParaRPr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269454" y="0"/>
            <a:ext cx="8184015" cy="46035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9144000" y="4603508"/>
            <a:ext cx="9144000" cy="517550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6749801" y="8774363"/>
            <a:ext cx="509499" cy="48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52"/>
              </a:lnSpc>
            </a:pPr>
            <a:r>
              <a:rPr lang="en-US" sz="2823">
                <a:solidFill>
                  <a:srgbClr val="FAFAFA"/>
                </a:solidFill>
                <a:latin typeface="Prompt Light Bold"/>
              </a:rPr>
              <a:t>02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9000"/>
          </a:blip>
          <a:srcRect l="39043" r="10000"/>
          <a:stretch>
            <a:fillRect/>
          </a:stretch>
        </p:blipFill>
        <p:spPr>
          <a:xfrm>
            <a:off x="10434924" y="0"/>
            <a:ext cx="7853076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3357668">
            <a:off x="-3157149" y="6561381"/>
            <a:ext cx="9262717" cy="926271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803187" y="9377767"/>
            <a:ext cx="445040" cy="4450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03590" y="8830354"/>
            <a:ext cx="992453" cy="99245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25058" y="821747"/>
            <a:ext cx="8149517" cy="3521689"/>
            <a:chOff x="0" y="0"/>
            <a:chExt cx="10866022" cy="4695585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10866022" cy="3358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76"/>
                </a:lnSpc>
              </a:pPr>
              <a:r>
                <a:rPr lang="en-US" sz="7230">
                  <a:solidFill>
                    <a:srgbClr val="544EC6"/>
                  </a:solidFill>
                  <a:latin typeface="Prompt Medium Bold"/>
                </a:rPr>
                <a:t>Школа № 36</a:t>
              </a:r>
            </a:p>
            <a:p>
              <a:pPr>
                <a:lnSpc>
                  <a:spcPts val="2892"/>
                </a:lnSpc>
              </a:pPr>
              <a:r>
                <a:rPr lang="en-US" sz="2410">
                  <a:solidFill>
                    <a:srgbClr val="544EC6"/>
                  </a:solidFill>
                  <a:latin typeface="Prompt Medium"/>
                </a:rPr>
                <a:t>  </a:t>
              </a:r>
            </a:p>
            <a:p>
              <a:pPr>
                <a:lnSpc>
                  <a:spcPts val="2892"/>
                </a:lnSpc>
              </a:pPr>
              <a:endParaRPr lang="en-US" sz="2410">
                <a:solidFill>
                  <a:srgbClr val="544EC6"/>
                </a:solidFill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>
                <a:solidFill>
                  <a:srgbClr val="544EC6"/>
                </a:solidFill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>
                <a:solidFill>
                  <a:srgbClr val="544EC6"/>
                </a:solidFill>
                <a:latin typeface="Prompt Medium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993677"/>
              <a:ext cx="10866022" cy="701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98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/>
          <a:srcRect t="1120" b="1120"/>
          <a:stretch>
            <a:fillRect/>
          </a:stretch>
        </p:blipFill>
        <p:spPr>
          <a:xfrm>
            <a:off x="1474210" y="1940633"/>
            <a:ext cx="9307159" cy="68908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/>
          <a:srcRect t="8333" b="8333"/>
          <a:stretch>
            <a:fillRect/>
          </a:stretch>
        </p:blipFill>
        <p:spPr>
          <a:xfrm>
            <a:off x="10434924" y="0"/>
            <a:ext cx="8086690" cy="1010331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749801" y="8774363"/>
            <a:ext cx="509499" cy="48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52"/>
              </a:lnSpc>
            </a:pPr>
            <a:r>
              <a:rPr lang="en-US" sz="2823">
                <a:solidFill>
                  <a:srgbClr val="FAFAFA"/>
                </a:solidFill>
                <a:latin typeface="Prompt Light Bold"/>
              </a:rPr>
              <a:t>02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9000"/>
          </a:blip>
          <a:srcRect l="39043" r="10000"/>
          <a:stretch>
            <a:fillRect/>
          </a:stretch>
        </p:blipFill>
        <p:spPr>
          <a:xfrm>
            <a:off x="10434924" y="0"/>
            <a:ext cx="7853076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3357668">
            <a:off x="-2392119" y="5343614"/>
            <a:ext cx="9262717" cy="926271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803187" y="9377767"/>
            <a:ext cx="445040" cy="4450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03590" y="8830354"/>
            <a:ext cx="992453" cy="99245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400821" y="0"/>
            <a:ext cx="8887179" cy="59110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56227" y="2442856"/>
            <a:ext cx="8887179" cy="591100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825058" y="821747"/>
            <a:ext cx="8149517" cy="3521689"/>
            <a:chOff x="0" y="0"/>
            <a:chExt cx="10866022" cy="469558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10866022" cy="3358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76"/>
                </a:lnSpc>
              </a:pPr>
              <a:r>
                <a:rPr lang="en-US" sz="7230">
                  <a:solidFill>
                    <a:srgbClr val="544EC6"/>
                  </a:solidFill>
                  <a:latin typeface="Prompt Medium Bold"/>
                </a:rPr>
                <a:t>Школа № 36</a:t>
              </a:r>
            </a:p>
            <a:p>
              <a:pPr>
                <a:lnSpc>
                  <a:spcPts val="2892"/>
                </a:lnSpc>
              </a:pPr>
              <a:r>
                <a:rPr lang="en-US" sz="2410">
                  <a:solidFill>
                    <a:srgbClr val="544EC6"/>
                  </a:solidFill>
                  <a:latin typeface="Prompt Medium"/>
                </a:rPr>
                <a:t>  </a:t>
              </a:r>
            </a:p>
            <a:p>
              <a:pPr>
                <a:lnSpc>
                  <a:spcPts val="2892"/>
                </a:lnSpc>
              </a:pPr>
              <a:endParaRPr lang="en-US" sz="2410">
                <a:solidFill>
                  <a:srgbClr val="544EC6"/>
                </a:solidFill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>
                <a:solidFill>
                  <a:srgbClr val="544EC6"/>
                </a:solidFill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>
                <a:solidFill>
                  <a:srgbClr val="544EC6"/>
                </a:solidFill>
                <a:latin typeface="Prompt Medium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993677"/>
              <a:ext cx="10866022" cy="701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98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749801" y="8774363"/>
            <a:ext cx="509499" cy="48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52"/>
              </a:lnSpc>
            </a:pPr>
            <a:r>
              <a:rPr lang="en-US" sz="2823">
                <a:solidFill>
                  <a:srgbClr val="FAFAFA"/>
                </a:solidFill>
                <a:latin typeface="Prompt Light Bold"/>
              </a:rPr>
              <a:t>02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chemeClr val="tx2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9000"/>
          </a:blip>
          <a:srcRect l="39043" r="10000"/>
          <a:stretch>
            <a:fillRect/>
          </a:stretch>
        </p:blipFill>
        <p:spPr>
          <a:xfrm>
            <a:off x="10434924" y="0"/>
            <a:ext cx="7853076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3357668">
            <a:off x="-2095988" y="3880199"/>
            <a:ext cx="9262717" cy="926271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846010" y="8571291"/>
            <a:ext cx="445040" cy="4450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03590" y="8830354"/>
            <a:ext cx="992453" cy="99245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25707" y="0"/>
            <a:ext cx="15183740" cy="1011260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25058" y="821747"/>
            <a:ext cx="8149517" cy="3521689"/>
            <a:chOff x="0" y="0"/>
            <a:chExt cx="10866022" cy="469558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0866022" cy="3358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76"/>
                </a:lnSpc>
              </a:pPr>
              <a:r>
                <a:rPr lang="en-US" sz="7230" dirty="0" err="1">
                  <a:solidFill>
                    <a:srgbClr val="544EC6"/>
                  </a:solidFill>
                  <a:latin typeface="Prompt Medium Bold"/>
                </a:rPr>
                <a:t>Школа</a:t>
              </a:r>
              <a:r>
                <a:rPr lang="en-US" sz="7230" dirty="0">
                  <a:solidFill>
                    <a:srgbClr val="544EC6"/>
                  </a:solidFill>
                  <a:latin typeface="Prompt Medium Bold"/>
                </a:rPr>
                <a:t> № 36</a:t>
              </a:r>
            </a:p>
            <a:p>
              <a:pPr>
                <a:lnSpc>
                  <a:spcPts val="2892"/>
                </a:lnSpc>
              </a:pPr>
              <a:r>
                <a:rPr lang="en-US" sz="2410" dirty="0">
                  <a:solidFill>
                    <a:srgbClr val="544EC6"/>
                  </a:solidFill>
                  <a:latin typeface="Prompt Medium"/>
                </a:rPr>
                <a:t>  </a:t>
              </a:r>
            </a:p>
            <a:p>
              <a:pPr>
                <a:lnSpc>
                  <a:spcPts val="2892"/>
                </a:lnSpc>
              </a:pPr>
              <a:endParaRPr lang="en-US" sz="2410" dirty="0">
                <a:solidFill>
                  <a:srgbClr val="544EC6"/>
                </a:solidFill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 dirty="0">
                <a:solidFill>
                  <a:srgbClr val="544EC6"/>
                </a:solidFill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 dirty="0">
                <a:solidFill>
                  <a:srgbClr val="544EC6"/>
                </a:solidFill>
                <a:latin typeface="Prompt Medium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993677"/>
              <a:ext cx="10866022" cy="701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98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749801" y="8774363"/>
            <a:ext cx="509499" cy="48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52"/>
              </a:lnSpc>
            </a:pPr>
            <a:r>
              <a:rPr lang="en-US" sz="2823">
                <a:solidFill>
                  <a:srgbClr val="FAFAFA"/>
                </a:solidFill>
                <a:latin typeface="Prompt Light Bold"/>
              </a:rPr>
              <a:t>02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28207"/>
            <a:ext cx="14899548" cy="614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spc="36">
                <a:solidFill>
                  <a:srgbClr val="0927EB"/>
                </a:solidFill>
                <a:latin typeface="Lato"/>
              </a:rPr>
              <a:t>Дослідження проведено в рамках проекту, що</a:t>
            </a:r>
          </a:p>
          <a:p>
            <a:pPr algn="ctr">
              <a:lnSpc>
                <a:spcPts val="5400"/>
              </a:lnSpc>
            </a:pPr>
            <a:r>
              <a:rPr lang="en-US" sz="3600" spc="36">
                <a:solidFill>
                  <a:srgbClr val="0927EB"/>
                </a:solidFill>
                <a:latin typeface="Lato"/>
              </a:rPr>
              <a:t>реалізує ГО «Фонд ініціативного розвитку» за підтримки ГО Фонд розвитку міста Миколаєва» за кошти NED (Вашингтон,</a:t>
            </a:r>
          </a:p>
          <a:p>
            <a:pPr algn="ctr">
              <a:lnSpc>
                <a:spcPts val="5400"/>
              </a:lnSpc>
            </a:pPr>
            <a:r>
              <a:rPr lang="en-US" sz="3600" spc="36">
                <a:solidFill>
                  <a:srgbClr val="0927EB"/>
                </a:solidFill>
                <a:latin typeface="Lato"/>
              </a:rPr>
              <a:t>США) та у складі коаліції #ГромадськаПрефектура.</a:t>
            </a:r>
          </a:p>
          <a:p>
            <a:pPr algn="ctr">
              <a:lnSpc>
                <a:spcPts val="5400"/>
              </a:lnSpc>
            </a:pPr>
            <a:endParaRPr lang="en-US" sz="3600" spc="36">
              <a:solidFill>
                <a:srgbClr val="0927EB"/>
              </a:solidFill>
              <a:latin typeface="Lato"/>
            </a:endParaRPr>
          </a:p>
          <a:p>
            <a:pPr algn="ctr">
              <a:lnSpc>
                <a:spcPts val="5400"/>
              </a:lnSpc>
            </a:pPr>
            <a:r>
              <a:rPr lang="en-US" sz="3600" spc="36">
                <a:solidFill>
                  <a:srgbClr val="0927EB"/>
                </a:solidFill>
                <a:latin typeface="Lato"/>
              </a:rPr>
              <a:t> Коуч супровід #ГромадськаПрефектура здійснює ФРММ в рамках проекту «Громадська префектура для ефективності місцевих бюджетів» за підтримки Фонду сприяння демократії Посольства США в України.</a:t>
            </a:r>
          </a:p>
        </p:txBody>
      </p:sp>
      <p:sp>
        <p:nvSpPr>
          <p:cNvPr id="3" name="AutoShape 3"/>
          <p:cNvSpPr/>
          <p:nvPr/>
        </p:nvSpPr>
        <p:spPr>
          <a:xfrm>
            <a:off x="17269422" y="-207277"/>
            <a:ext cx="1246758" cy="10701554"/>
          </a:xfrm>
          <a:prstGeom prst="rect">
            <a:avLst/>
          </a:prstGeom>
          <a:solidFill>
            <a:srgbClr val="0927EB"/>
          </a:solid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chemeClr val="tx2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9000"/>
          </a:blip>
          <a:srcRect l="39043" r="10000"/>
          <a:stretch>
            <a:fillRect/>
          </a:stretch>
        </p:blipFill>
        <p:spPr>
          <a:xfrm>
            <a:off x="10434924" y="0"/>
            <a:ext cx="7853076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434924" y="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3357668">
            <a:off x="-3157149" y="6561381"/>
            <a:ext cx="9262717" cy="9262717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803187" y="9377767"/>
            <a:ext cx="445040" cy="44504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403590" y="8830354"/>
            <a:ext cx="992453" cy="99245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397120" y="0"/>
            <a:ext cx="7928684" cy="49884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0381254" y="4762500"/>
            <a:ext cx="7960416" cy="597031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825058" y="821747"/>
            <a:ext cx="8149517" cy="10626958"/>
            <a:chOff x="0" y="0"/>
            <a:chExt cx="10866022" cy="1416927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10866022" cy="12862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76"/>
                </a:lnSpc>
              </a:pPr>
              <a:r>
                <a:rPr lang="en-US" sz="7230" dirty="0">
                  <a:latin typeface="Prompt Medium Bold"/>
                </a:rPr>
                <a:t>САД № 67</a:t>
              </a:r>
            </a:p>
            <a:p>
              <a:pPr>
                <a:lnSpc>
                  <a:spcPts val="2892"/>
                </a:lnSpc>
              </a:pPr>
              <a:endParaRPr lang="en-US" sz="2410" dirty="0">
                <a:latin typeface="Prompt Medium"/>
              </a:endParaRPr>
            </a:p>
            <a:p>
              <a:pPr>
                <a:lnSpc>
                  <a:spcPts val="2892"/>
                </a:lnSpc>
              </a:pPr>
              <a:r>
                <a:rPr lang="ru-RU" sz="2410" dirty="0">
                  <a:latin typeface="Prompt Medium"/>
                </a:rPr>
                <a:t>з 2016 - по 2018 </a:t>
              </a:r>
              <a:r>
                <a:rPr lang="ru-RU" sz="2410" dirty="0" err="1">
                  <a:latin typeface="Prompt Medium"/>
                </a:rPr>
                <a:t>рік</a:t>
              </a:r>
              <a:r>
                <a:rPr lang="ru-RU" sz="2410" dirty="0">
                  <a:latin typeface="Prompt Medium"/>
                </a:rPr>
                <a:t> на </a:t>
              </a:r>
              <a:r>
                <a:rPr lang="ru-RU" sz="2410" dirty="0" err="1">
                  <a:latin typeface="Prompt Medium"/>
                </a:rPr>
                <a:t>капітальний</a:t>
              </a:r>
              <a:r>
                <a:rPr lang="ru-RU" sz="2410" dirty="0">
                  <a:latin typeface="Prompt Medium"/>
                </a:rPr>
                <a:t> ремонт саду №67 </a:t>
              </a:r>
              <a:r>
                <a:rPr lang="ru-RU" sz="2410" dirty="0" err="1">
                  <a:latin typeface="Prompt Medium"/>
                </a:rPr>
                <a:t>було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витрачено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більше</a:t>
              </a:r>
              <a:r>
                <a:rPr lang="ru-RU" sz="2410" dirty="0">
                  <a:latin typeface="Prompt Medium"/>
                </a:rPr>
                <a:t> 800 </a:t>
              </a:r>
              <a:r>
                <a:rPr lang="ru-RU" sz="2410" dirty="0" err="1">
                  <a:latin typeface="Prompt Medium"/>
                </a:rPr>
                <a:t>тисяч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гривень</a:t>
              </a:r>
              <a:r>
                <a:rPr lang="ru-RU" sz="2410" dirty="0">
                  <a:latin typeface="Prompt Medium"/>
                </a:rPr>
                <a:t> на </a:t>
              </a:r>
              <a:r>
                <a:rPr lang="ru-RU" sz="2410" dirty="0" err="1">
                  <a:latin typeface="Prompt Medium"/>
                </a:rPr>
                <a:t>реконструкцію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покрівлі</a:t>
              </a:r>
              <a:r>
                <a:rPr lang="ru-RU" sz="2410" dirty="0">
                  <a:latin typeface="Prompt Medium"/>
                </a:rPr>
                <a:t> та ремонт </a:t>
              </a:r>
              <a:r>
                <a:rPr lang="ru-RU" sz="2410" dirty="0" err="1">
                  <a:latin typeface="Prompt Medium"/>
                </a:rPr>
                <a:t>приміщень</a:t>
              </a:r>
              <a:r>
                <a:rPr lang="ru-RU" sz="2410" dirty="0">
                  <a:latin typeface="Prompt Medium"/>
                </a:rPr>
                <a:t> Не </a:t>
              </a:r>
              <a:r>
                <a:rPr lang="ru-RU" sz="2410" dirty="0" err="1">
                  <a:latin typeface="Prompt Medium"/>
                </a:rPr>
                <a:t>дивлячись</a:t>
              </a:r>
              <a:r>
                <a:rPr lang="ru-RU" sz="2410" dirty="0">
                  <a:latin typeface="Prompt Medium"/>
                </a:rPr>
                <a:t> на те, </a:t>
              </a:r>
              <a:r>
                <a:rPr lang="ru-RU" sz="2410" dirty="0" err="1">
                  <a:latin typeface="Prompt Medium"/>
                </a:rPr>
                <a:t>що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міська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влада</a:t>
              </a:r>
              <a:r>
                <a:rPr lang="ru-RU" sz="2410" dirty="0">
                  <a:latin typeface="Prompt Medium"/>
                </a:rPr>
                <a:t> провела </a:t>
              </a:r>
              <a:r>
                <a:rPr lang="ru-RU" sz="2410" dirty="0" err="1">
                  <a:latin typeface="Prompt Medium"/>
                </a:rPr>
                <a:t>ремонти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даху</a:t>
              </a:r>
              <a:r>
                <a:rPr lang="ru-RU" sz="2410" dirty="0">
                  <a:latin typeface="Prompt Medium"/>
                </a:rPr>
                <a:t> і </a:t>
              </a:r>
              <a:r>
                <a:rPr lang="ru-RU" sz="2410" dirty="0" err="1">
                  <a:latin typeface="Prompt Medium"/>
                </a:rPr>
                <a:t>приміщень</a:t>
              </a:r>
              <a:r>
                <a:rPr lang="ru-RU" sz="2410" dirty="0">
                  <a:latin typeface="Prompt Medium"/>
                </a:rPr>
                <a:t> в 2018 </a:t>
              </a:r>
              <a:r>
                <a:rPr lang="ru-RU" sz="2410" dirty="0" err="1">
                  <a:latin typeface="Prompt Medium"/>
                </a:rPr>
                <a:t>році</a:t>
              </a:r>
              <a:r>
                <a:rPr lang="ru-RU" sz="2410" dirty="0">
                  <a:latin typeface="Prompt Medium"/>
                </a:rPr>
                <a:t> ДНЗ №67 </a:t>
              </a:r>
              <a:r>
                <a:rPr lang="ru-RU" sz="2410" dirty="0" err="1">
                  <a:latin typeface="Prompt Medium"/>
                </a:rPr>
                <a:t>було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присвоєно</a:t>
              </a:r>
              <a:r>
                <a:rPr lang="ru-RU" sz="2410" dirty="0">
                  <a:latin typeface="Prompt Medium"/>
                </a:rPr>
                <a:t> 3 статус </a:t>
              </a:r>
              <a:r>
                <a:rPr lang="ru-RU" sz="2410" dirty="0" err="1">
                  <a:latin typeface="Prompt Medium"/>
                </a:rPr>
                <a:t>аварійності</a:t>
              </a:r>
              <a:r>
                <a:rPr lang="ru-RU" sz="2410" dirty="0">
                  <a:latin typeface="Prompt Medium"/>
                </a:rPr>
                <a:t> сад </a:t>
              </a:r>
              <a:r>
                <a:rPr lang="ru-RU" sz="2410" dirty="0" err="1">
                  <a:latin typeface="Prompt Medium"/>
                </a:rPr>
                <a:t>закрили</a:t>
              </a:r>
              <a:r>
                <a:rPr lang="ru-RU" sz="2410" dirty="0">
                  <a:latin typeface="Prompt Medium"/>
                </a:rPr>
                <a:t> , а на </a:t>
              </a:r>
              <a:r>
                <a:rPr lang="ru-RU" sz="2410" dirty="0" err="1">
                  <a:latin typeface="Prompt Medium"/>
                </a:rPr>
                <a:t>нове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будівництво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дитсадка</a:t>
              </a:r>
              <a:r>
                <a:rPr lang="ru-RU" sz="2410" dirty="0">
                  <a:latin typeface="Prompt Medium"/>
                </a:rPr>
                <a:t>, </a:t>
              </a:r>
              <a:r>
                <a:rPr lang="ru-RU" sz="2410" dirty="0" err="1">
                  <a:latin typeface="Prompt Medium"/>
                </a:rPr>
                <a:t>який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закрили</a:t>
              </a:r>
              <a:r>
                <a:rPr lang="ru-RU" sz="2410" dirty="0">
                  <a:latin typeface="Prompt Medium"/>
                </a:rPr>
                <a:t> через </a:t>
              </a:r>
              <a:r>
                <a:rPr lang="ru-RU" sz="2410" dirty="0" err="1">
                  <a:latin typeface="Prompt Medium"/>
                </a:rPr>
                <a:t>аварійність</a:t>
              </a:r>
              <a:r>
                <a:rPr lang="ru-RU" sz="2410" dirty="0">
                  <a:latin typeface="Prompt Medium"/>
                </a:rPr>
                <a:t>, </a:t>
              </a:r>
              <a:r>
                <a:rPr lang="ru-RU" sz="2410" dirty="0" err="1">
                  <a:latin typeface="Prompt Medium"/>
                </a:rPr>
                <a:t>потрібно</a:t>
              </a:r>
              <a:r>
                <a:rPr lang="ru-RU" sz="2410" dirty="0">
                  <a:latin typeface="Prompt Medium"/>
                </a:rPr>
                <a:t> 71 млн </a:t>
              </a:r>
              <a:r>
                <a:rPr lang="ru-RU" sz="2410" dirty="0" err="1">
                  <a:latin typeface="Prompt Medium"/>
                </a:rPr>
                <a:t>гривень</a:t>
              </a:r>
              <a:r>
                <a:rPr lang="ru-RU" sz="2410" dirty="0">
                  <a:latin typeface="Prompt Medium"/>
                </a:rPr>
                <a:t>.</a:t>
              </a:r>
              <a:endParaRPr lang="en-US" sz="2410" dirty="0"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 dirty="0">
                <a:latin typeface="Prompt Medium"/>
              </a:endParaRPr>
            </a:p>
            <a:p>
              <a:pPr>
                <a:lnSpc>
                  <a:spcPts val="2892"/>
                </a:lnSpc>
              </a:pPr>
              <a:r>
                <a:rPr lang="en-US" sz="2410" dirty="0">
                  <a:latin typeface="Prompt Medium"/>
                </a:rPr>
                <a:t>  </a:t>
              </a:r>
              <a:r>
                <a:rPr lang="ru-RU" sz="2410" dirty="0" err="1">
                  <a:latin typeface="Prompt Medium"/>
                </a:rPr>
                <a:t>Імовірно</a:t>
              </a:r>
              <a:r>
                <a:rPr lang="ru-RU" sz="2410" dirty="0">
                  <a:latin typeface="Prompt Medium"/>
                </a:rPr>
                <a:t> причинами </a:t>
              </a:r>
              <a:r>
                <a:rPr lang="ru-RU" sz="2410" dirty="0" err="1">
                  <a:latin typeface="Prompt Medium"/>
                </a:rPr>
                <a:t>неефективного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використання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бюджетних</a:t>
              </a:r>
              <a:r>
                <a:rPr lang="ru-RU" sz="2410" dirty="0">
                  <a:latin typeface="Prompt Medium"/>
                </a:rPr>
                <a:t> грошей стало:</a:t>
              </a:r>
            </a:p>
            <a:p>
              <a:pPr>
                <a:lnSpc>
                  <a:spcPts val="2892"/>
                </a:lnSpc>
              </a:pPr>
              <a:r>
                <a:rPr lang="ru-RU" sz="2410" dirty="0">
                  <a:latin typeface="Prompt Medium"/>
                </a:rPr>
                <a:t>- </a:t>
              </a:r>
              <a:r>
                <a:rPr lang="ru-RU" sz="2410" dirty="0" err="1">
                  <a:latin typeface="Prompt Medium"/>
                </a:rPr>
                <a:t>порушення</a:t>
              </a:r>
              <a:r>
                <a:rPr lang="ru-RU" sz="2410" dirty="0">
                  <a:latin typeface="Prompt Medium"/>
                </a:rPr>
                <a:t> норм ДБН при </a:t>
              </a:r>
              <a:r>
                <a:rPr lang="ru-RU" sz="2410" dirty="0" err="1">
                  <a:latin typeface="Prompt Medium"/>
                </a:rPr>
                <a:t>ремонті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дитсадка</a:t>
              </a:r>
              <a:r>
                <a:rPr lang="ru-RU" sz="2410" dirty="0">
                  <a:latin typeface="Prompt Medium"/>
                </a:rPr>
                <a:t>;</a:t>
              </a:r>
            </a:p>
            <a:p>
              <a:pPr>
                <a:lnSpc>
                  <a:spcPts val="2892"/>
                </a:lnSpc>
              </a:pPr>
              <a:r>
                <a:rPr lang="ru-RU" sz="2410" dirty="0">
                  <a:latin typeface="Prompt Medium"/>
                </a:rPr>
                <a:t>- </a:t>
              </a:r>
              <a:r>
                <a:rPr lang="ru-RU" sz="2410" dirty="0" err="1">
                  <a:latin typeface="Prompt Medium"/>
                </a:rPr>
                <a:t>відсутність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якісного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авторського</a:t>
              </a:r>
              <a:r>
                <a:rPr lang="ru-RU" sz="2410" dirty="0">
                  <a:latin typeface="Prompt Medium"/>
                </a:rPr>
                <a:t> і </a:t>
              </a:r>
              <a:r>
                <a:rPr lang="ru-RU" sz="2410" dirty="0" err="1">
                  <a:latin typeface="Prompt Medium"/>
                </a:rPr>
                <a:t>технічного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нагляду</a:t>
              </a:r>
              <a:r>
                <a:rPr lang="ru-RU" sz="2410" dirty="0">
                  <a:latin typeface="Prompt Medium"/>
                </a:rPr>
                <a:t> при </a:t>
              </a:r>
              <a:r>
                <a:rPr lang="ru-RU" sz="2410" dirty="0" err="1">
                  <a:latin typeface="Prompt Medium"/>
                </a:rPr>
                <a:t>виконанні</a:t>
              </a:r>
              <a:r>
                <a:rPr lang="ru-RU" sz="2410" dirty="0">
                  <a:latin typeface="Prompt Medium"/>
                </a:rPr>
                <a:t> ремонту;</a:t>
              </a:r>
            </a:p>
            <a:p>
              <a:pPr>
                <a:lnSpc>
                  <a:spcPts val="2892"/>
                </a:lnSpc>
              </a:pPr>
              <a:r>
                <a:rPr lang="ru-RU" sz="2410" dirty="0">
                  <a:latin typeface="Prompt Medium"/>
                </a:rPr>
                <a:t>- </a:t>
              </a:r>
              <a:r>
                <a:rPr lang="ru-RU" sz="2410" dirty="0" err="1">
                  <a:latin typeface="Prompt Medium"/>
                </a:rPr>
                <a:t>низький</a:t>
              </a:r>
              <a:r>
                <a:rPr lang="ru-RU" sz="2410" dirty="0">
                  <a:latin typeface="Prompt Medium"/>
                </a:rPr>
                <a:t> контроль </a:t>
              </a:r>
              <a:r>
                <a:rPr lang="ru-RU" sz="2410" dirty="0" err="1">
                  <a:latin typeface="Prompt Medium"/>
                </a:rPr>
                <a:t>виконавчої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влади</a:t>
              </a:r>
              <a:r>
                <a:rPr lang="ru-RU" sz="2410" dirty="0">
                  <a:latin typeface="Prompt Medium"/>
                </a:rPr>
                <a:t>;</a:t>
              </a:r>
            </a:p>
            <a:p>
              <a:pPr>
                <a:lnSpc>
                  <a:spcPts val="2892"/>
                </a:lnSpc>
              </a:pPr>
              <a:r>
                <a:rPr lang="ru-RU" sz="2410" dirty="0">
                  <a:latin typeface="Prompt Medium"/>
                </a:rPr>
                <a:t>- </a:t>
              </a:r>
              <a:r>
                <a:rPr lang="ru-RU" sz="2410" dirty="0" err="1">
                  <a:latin typeface="Prompt Medium"/>
                </a:rPr>
                <a:t>відсутність</a:t>
              </a:r>
              <a:r>
                <a:rPr lang="ru-RU" sz="2410" dirty="0">
                  <a:latin typeface="Prompt Medium"/>
                </a:rPr>
                <a:t> контролю </a:t>
              </a:r>
              <a:r>
                <a:rPr lang="ru-RU" sz="2410" dirty="0" err="1">
                  <a:latin typeface="Prompt Medium"/>
                </a:rPr>
                <a:t>громадськості</a:t>
              </a:r>
              <a:r>
                <a:rPr lang="ru-RU" sz="2410" dirty="0">
                  <a:latin typeface="Prompt Medium"/>
                </a:rPr>
                <a:t> на </a:t>
              </a:r>
              <a:r>
                <a:rPr lang="ru-RU" sz="2410" dirty="0" err="1">
                  <a:latin typeface="Prompt Medium"/>
                </a:rPr>
                <a:t>всіх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етапах</a:t>
              </a:r>
              <a:r>
                <a:rPr lang="ru-RU" sz="2410" dirty="0">
                  <a:latin typeface="Prompt Medium"/>
                </a:rPr>
                <a:t> ремонту;</a:t>
              </a:r>
            </a:p>
            <a:p>
              <a:pPr>
                <a:lnSpc>
                  <a:spcPts val="2892"/>
                </a:lnSpc>
              </a:pPr>
              <a:r>
                <a:rPr lang="ru-RU" sz="2410" dirty="0">
                  <a:latin typeface="Prompt Medium"/>
                </a:rPr>
                <a:t>- </a:t>
              </a:r>
              <a:r>
                <a:rPr lang="ru-RU" sz="2410" dirty="0" err="1">
                  <a:latin typeface="Prompt Medium"/>
                </a:rPr>
                <a:t>низька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висвітлення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проблеми</a:t>
              </a:r>
              <a:r>
                <a:rPr lang="ru-RU" sz="2410" dirty="0">
                  <a:latin typeface="Prompt Medium"/>
                </a:rPr>
                <a:t> ремонту </a:t>
              </a:r>
              <a:r>
                <a:rPr lang="ru-RU" sz="2410" dirty="0" err="1">
                  <a:latin typeface="Prompt Medium"/>
                </a:rPr>
                <a:t>дошкільного</a:t>
              </a:r>
              <a:r>
                <a:rPr lang="ru-RU" sz="2410" dirty="0">
                  <a:latin typeface="Prompt Medium"/>
                </a:rPr>
                <a:t> </a:t>
              </a:r>
              <a:r>
                <a:rPr lang="ru-RU" sz="2410" dirty="0" err="1">
                  <a:latin typeface="Prompt Medium"/>
                </a:rPr>
                <a:t>навчального</a:t>
              </a:r>
              <a:r>
                <a:rPr lang="ru-RU" sz="2410" dirty="0">
                  <a:latin typeface="Prompt Medium"/>
                </a:rPr>
                <a:t> закладу № 67 в ЗМІ;</a:t>
              </a:r>
              <a:endParaRPr lang="en-US" sz="2410" dirty="0"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 dirty="0"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 dirty="0"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 dirty="0">
                <a:latin typeface="Prompt Medium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3467368"/>
              <a:ext cx="10866022" cy="701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98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749801" y="8774363"/>
            <a:ext cx="509499" cy="48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52"/>
              </a:lnSpc>
            </a:pPr>
            <a:r>
              <a:rPr lang="en-US" sz="2823">
                <a:solidFill>
                  <a:srgbClr val="FAFAFA"/>
                </a:solidFill>
                <a:latin typeface="Prompt Light Bold"/>
              </a:rPr>
              <a:t>02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="" xmlns:a16="http://schemas.microsoft.com/office/drawing/2014/main" id="{2F9F77B5-78B8-44A4-8008-39B10B0A7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22218" rIns="0" bIns="-2221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1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Імовірно причинами неефективного використання бюджетних грошей стало: - порушення норм ДБН при ремонті дитсадка; - відсутність якісного авторського і технічного нагляду при виконанні ремонту; - низький контроль виконавчої влади; - відсутність контролю громадськості на всіх етапах ремонту; - низька висвітлення проблеми ремонту дошкільного навчального закладу № 67 в ЗМІ;</a:t>
            </a:r>
            <a:r>
              <a:rPr kumimoji="0" lang="uk-UA" alt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uk-UA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9000"/>
          </a:blip>
          <a:srcRect l="39043" r="10000"/>
          <a:stretch>
            <a:fillRect/>
          </a:stretch>
        </p:blipFill>
        <p:spPr>
          <a:xfrm>
            <a:off x="10434924" y="0"/>
            <a:ext cx="7853076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434924" y="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3357668">
            <a:off x="-3157149" y="6561381"/>
            <a:ext cx="9262717" cy="9262717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803187" y="9377767"/>
            <a:ext cx="445040" cy="44504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403590" y="8830354"/>
            <a:ext cx="992453" cy="99245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25058" y="821747"/>
            <a:ext cx="8149517" cy="11337484"/>
            <a:chOff x="0" y="0"/>
            <a:chExt cx="10866022" cy="1511664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0866022" cy="13779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76"/>
                </a:lnSpc>
              </a:pPr>
              <a:r>
                <a:rPr lang="en-US" sz="7230" dirty="0">
                  <a:solidFill>
                    <a:srgbClr val="5E17EB"/>
                  </a:solidFill>
                  <a:latin typeface="Prompt Medium Bold"/>
                </a:rPr>
                <a:t>САД № 75</a:t>
              </a:r>
            </a:p>
            <a:p>
              <a:pPr>
                <a:lnSpc>
                  <a:spcPts val="2892"/>
                </a:lnSpc>
              </a:pPr>
              <a:endParaRPr lang="en-US" sz="7230" dirty="0">
                <a:solidFill>
                  <a:srgbClr val="5E17EB"/>
                </a:solidFill>
                <a:latin typeface="Prompt Medium Bold"/>
              </a:endParaRPr>
            </a:p>
            <a:p>
              <a:pPr>
                <a:lnSpc>
                  <a:spcPts val="2892"/>
                </a:lnSpc>
              </a:pPr>
              <a:r>
                <a:rPr lang="en-US" sz="2410" dirty="0">
                  <a:solidFill>
                    <a:srgbClr val="5E17EB"/>
                  </a:solidFill>
                  <a:latin typeface="Prompt Medium"/>
                </a:rPr>
                <a:t> 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В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октябре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2019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года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,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родителей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воспитанников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сада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№ 75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ошарашила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новость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о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том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,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что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по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одному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из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корпусов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пошли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трещины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,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детей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нужно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забирать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и в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начале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учебного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года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дети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остаются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без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места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пребывания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, а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родителям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приходиться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искать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выходы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из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сложившейся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ситуации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. </a:t>
              </a:r>
            </a:p>
            <a:p>
              <a:pPr>
                <a:lnSpc>
                  <a:spcPts val="2892"/>
                </a:lnSpc>
              </a:pP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Как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поступили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родители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: </a:t>
              </a:r>
            </a:p>
            <a:p>
              <a:pPr>
                <a:lnSpc>
                  <a:spcPts val="2892"/>
                </a:lnSpc>
              </a:pP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-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обращались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в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органы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власти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; </a:t>
              </a:r>
            </a:p>
            <a:p>
              <a:pPr>
                <a:lnSpc>
                  <a:spcPts val="2892"/>
                </a:lnSpc>
              </a:pP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-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вступили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в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коалицию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с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руководством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садика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, и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действовало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сообща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; </a:t>
              </a:r>
            </a:p>
            <a:p>
              <a:pPr>
                <a:lnSpc>
                  <a:spcPts val="2892"/>
                </a:lnSpc>
              </a:pP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-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массово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освещало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проблему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в СМИ; </a:t>
              </a:r>
            </a:p>
            <a:p>
              <a:pPr>
                <a:lnSpc>
                  <a:spcPts val="2892"/>
                </a:lnSpc>
              </a:pP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-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родители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и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воспитатели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выходили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на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пикеты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к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мерии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; </a:t>
              </a:r>
            </a:p>
            <a:p>
              <a:pPr>
                <a:lnSpc>
                  <a:spcPts val="2892"/>
                </a:lnSpc>
              </a:pP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-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приходили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на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встречи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к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депутатам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и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городским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чиновниками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; </a:t>
              </a:r>
            </a:p>
            <a:p>
              <a:pPr>
                <a:lnSpc>
                  <a:spcPts val="2892"/>
                </a:lnSpc>
              </a:pP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-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писали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открытые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письма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к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народным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депутатам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; </a:t>
              </a:r>
            </a:p>
            <a:p>
              <a:pPr>
                <a:lnSpc>
                  <a:spcPts val="2892"/>
                </a:lnSpc>
              </a:pP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-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проводили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адвокаси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кампании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</a:p>
            <a:p>
              <a:pPr>
                <a:lnSpc>
                  <a:spcPts val="2892"/>
                </a:lnSpc>
              </a:pP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Как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результат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на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ремонт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сада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выделены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23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млн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гривен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. </a:t>
              </a:r>
            </a:p>
            <a:p>
              <a:pPr>
                <a:lnSpc>
                  <a:spcPts val="2892"/>
                </a:lnSpc>
              </a:pP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Благодаря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четкому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контроль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общественности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уже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начались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ремонтные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роботы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и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на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каждом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этапе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группа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родителей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следит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за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ходом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 </a:t>
              </a:r>
              <a:r>
                <a:rPr lang="en-US" sz="2410" dirty="0" err="1">
                  <a:solidFill>
                    <a:srgbClr val="000000"/>
                  </a:solidFill>
                  <a:latin typeface="Prompt Medium"/>
                </a:rPr>
                <a:t>ремонта</a:t>
              </a:r>
              <a:r>
                <a:rPr lang="en-US" sz="2410" dirty="0">
                  <a:solidFill>
                    <a:srgbClr val="000000"/>
                  </a:solidFill>
                  <a:latin typeface="Prompt Medium"/>
                </a:rPr>
                <a:t>.</a:t>
              </a:r>
            </a:p>
            <a:p>
              <a:pPr>
                <a:lnSpc>
                  <a:spcPts val="2892"/>
                </a:lnSpc>
              </a:pPr>
              <a:endParaRPr lang="en-US" sz="2410" dirty="0">
                <a:solidFill>
                  <a:srgbClr val="000000"/>
                </a:solidFill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 dirty="0">
                <a:solidFill>
                  <a:srgbClr val="000000"/>
                </a:solidFill>
                <a:latin typeface="Prompt Medium"/>
              </a:endParaRPr>
            </a:p>
            <a:p>
              <a:pPr>
                <a:lnSpc>
                  <a:spcPts val="2892"/>
                </a:lnSpc>
              </a:pPr>
              <a:endParaRPr lang="en-US" sz="2410" dirty="0">
                <a:solidFill>
                  <a:srgbClr val="000000"/>
                </a:solidFill>
                <a:latin typeface="Prompt Medium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414737"/>
              <a:ext cx="10866022" cy="701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98"/>
                </a:lnSpc>
              </a:pPr>
              <a:endParaRPr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434924" y="199104"/>
            <a:ext cx="8119921" cy="45633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/>
          <a:srcRect l="10856"/>
          <a:stretch>
            <a:fillRect/>
          </a:stretch>
        </p:blipFill>
        <p:spPr>
          <a:xfrm>
            <a:off x="10408089" y="5143500"/>
            <a:ext cx="7906746" cy="498180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6749801" y="8774363"/>
            <a:ext cx="509499" cy="48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52"/>
              </a:lnSpc>
            </a:pPr>
            <a:r>
              <a:rPr lang="en-US" sz="2823">
                <a:solidFill>
                  <a:srgbClr val="FAFAFA"/>
                </a:solidFill>
                <a:latin typeface="Prompt Light Bold"/>
              </a:rPr>
              <a:t>02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9000"/>
          </a:blip>
          <a:srcRect l="39043" r="10000"/>
          <a:stretch>
            <a:fillRect/>
          </a:stretch>
        </p:blipFill>
        <p:spPr>
          <a:xfrm>
            <a:off x="10434924" y="0"/>
            <a:ext cx="7853076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434924" y="0"/>
            <a:ext cx="10287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3357668">
            <a:off x="-3157149" y="6561381"/>
            <a:ext cx="9262717" cy="9262717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803187" y="9377767"/>
            <a:ext cx="445040" cy="44504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403590" y="8830354"/>
            <a:ext cx="992453" cy="99245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434924" y="0"/>
            <a:ext cx="7715250" cy="10287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39835" y="236118"/>
            <a:ext cx="10003046" cy="750228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6749801" y="8774363"/>
            <a:ext cx="509499" cy="48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52"/>
              </a:lnSpc>
            </a:pPr>
            <a:r>
              <a:rPr lang="en-US" sz="2823">
                <a:solidFill>
                  <a:srgbClr val="FAFAFA"/>
                </a:solidFill>
                <a:latin typeface="Prompt Light Bold"/>
              </a:rPr>
              <a:t>02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56702" y="-207277"/>
            <a:ext cx="14462202" cy="10682539"/>
          </a:xfrm>
          <a:prstGeom prst="rect">
            <a:avLst/>
          </a:prstGeom>
          <a:solidFill>
            <a:srgbClr val="0927EB"/>
          </a:solidFill>
        </p:spPr>
      </p:sp>
      <p:sp>
        <p:nvSpPr>
          <p:cNvPr id="3" name="TextBox 3"/>
          <p:cNvSpPr txBox="1"/>
          <p:nvPr/>
        </p:nvSpPr>
        <p:spPr>
          <a:xfrm>
            <a:off x="4541702" y="2739392"/>
            <a:ext cx="13025029" cy="4627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</a:pPr>
            <a:r>
              <a:rPr lang="en-US" sz="2100" spc="611">
                <a:solidFill>
                  <a:srgbClr val="F3F7FA"/>
                </a:solidFill>
                <a:latin typeface="Lato"/>
              </a:rPr>
              <a:t>3. ГІПОТЕЗА. Низька увага громадськості і засобів масової інформації, на різних етапах ремонтних робіт закладів шкільної і дошкільної освіти негативно впливає на якість ремонтних робіт зі сторони підрядників, а також призводить до низького контролю зі сторони замовника робіт.</a:t>
            </a:r>
          </a:p>
          <a:p>
            <a:pPr algn="ctr">
              <a:lnSpc>
                <a:spcPts val="4158"/>
              </a:lnSpc>
            </a:pPr>
            <a:r>
              <a:rPr lang="en-US" sz="2100" spc="611">
                <a:solidFill>
                  <a:srgbClr val="F3F7FA"/>
                </a:solidFill>
                <a:latin typeface="Lato"/>
              </a:rPr>
              <a:t>На прикладі 22 школи, і 69 садочку можемо припустити, що замовник вступає у змову з підрядником на ремонтні роботи «заздалегідь» аварійних і не належних до ремонту закладів освіти дітей</a:t>
            </a:r>
          </a:p>
        </p:txBody>
      </p:sp>
      <p:sp>
        <p:nvSpPr>
          <p:cNvPr id="4" name="TextBox 4"/>
          <p:cNvSpPr txBox="1"/>
          <p:nvPr/>
        </p:nvSpPr>
        <p:spPr>
          <a:xfrm rot="-5400000">
            <a:off x="-1329234" y="5358439"/>
            <a:ext cx="6659897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7000" spc="210" dirty="0" err="1">
                <a:solidFill>
                  <a:srgbClr val="0927EB"/>
                </a:solidFill>
                <a:latin typeface="Lato Bold"/>
              </a:rPr>
              <a:t>Гіпотеза</a:t>
            </a:r>
            <a:r>
              <a:rPr lang="en-US" sz="7000" spc="210" dirty="0">
                <a:solidFill>
                  <a:srgbClr val="0927EB"/>
                </a:solidFill>
                <a:latin typeface="Lato Bold"/>
              </a:rPr>
              <a:t> №3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56702" y="-207277"/>
            <a:ext cx="14462202" cy="10682539"/>
          </a:xfrm>
          <a:prstGeom prst="rect">
            <a:avLst/>
          </a:prstGeom>
          <a:solidFill>
            <a:srgbClr val="0927EB"/>
          </a:solidFill>
        </p:spPr>
      </p:sp>
      <p:sp>
        <p:nvSpPr>
          <p:cNvPr id="3" name="TextBox 3"/>
          <p:cNvSpPr txBox="1"/>
          <p:nvPr/>
        </p:nvSpPr>
        <p:spPr>
          <a:xfrm>
            <a:off x="4541702" y="921967"/>
            <a:ext cx="13025029" cy="8262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</a:pPr>
            <a:r>
              <a:rPr lang="en-US" sz="2100" spc="611">
                <a:solidFill>
                  <a:srgbClr val="F3F7FA"/>
                </a:solidFill>
                <a:latin typeface="Lato"/>
              </a:rPr>
              <a:t>В липні 2018 року Управління капітального будівництва Миколаївської міської ради (далі – Замовник) оголосило тендер (UA-2018-07-26-001303-b) на будівництво прибудови ЗОШ №22 по вул. Робочій, 8 в м. Миколаєві (нове будівництво). За результатами закупівлі був укладений договір від 06.09.2018 року з ПрАТ БК «Житлопромбуд-8» (далі – Підрядник) на загальну суму 24,1 млн гривень.</a:t>
            </a:r>
          </a:p>
          <a:p>
            <a:pPr algn="ctr">
              <a:lnSpc>
                <a:spcPts val="4158"/>
              </a:lnSpc>
            </a:pPr>
            <a:r>
              <a:rPr lang="en-US" sz="2100" spc="611">
                <a:solidFill>
                  <a:srgbClr val="F3F7FA"/>
                </a:solidFill>
                <a:latin typeface="Lato"/>
              </a:rPr>
              <a:t>За інформацією ЗМІ (Свідок.info) в грудні 2018 року був закінчений перший етап будівельних робіт, зокрема: зроблений демонтаж покриття покрівлі з подальшою її заміною, заповнення віконних прорізів готовими блоками і вітражами з металопластику в кількості 100 штук, виготовлення і монтаж металоконструкцій покрівлі та нанесення захисного шару. Відповідно до офіційного порталу публічних фінансів станом на 28.12.2018 року Замовник за вказані роботи перерахував Підряднику понад 2,72 млн гривень.</a:t>
            </a:r>
          </a:p>
        </p:txBody>
      </p:sp>
      <p:sp>
        <p:nvSpPr>
          <p:cNvPr id="4" name="TextBox 4"/>
          <p:cNvSpPr txBox="1"/>
          <p:nvPr/>
        </p:nvSpPr>
        <p:spPr>
          <a:xfrm rot="-5400000">
            <a:off x="-1329234" y="5358439"/>
            <a:ext cx="6659897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7000" spc="210">
                <a:solidFill>
                  <a:srgbClr val="0927EB"/>
                </a:solidFill>
                <a:latin typeface="Lato Bold"/>
              </a:rPr>
              <a:t>Гіпотеза №3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56702" y="-207277"/>
            <a:ext cx="14462202" cy="10682539"/>
          </a:xfrm>
          <a:prstGeom prst="rect">
            <a:avLst/>
          </a:prstGeom>
          <a:solidFill>
            <a:srgbClr val="0927EB"/>
          </a:solidFill>
        </p:spPr>
      </p:sp>
      <p:sp>
        <p:nvSpPr>
          <p:cNvPr id="3" name="TextBox 3"/>
          <p:cNvSpPr txBox="1"/>
          <p:nvPr/>
        </p:nvSpPr>
        <p:spPr>
          <a:xfrm>
            <a:off x="4541702" y="766274"/>
            <a:ext cx="13025029" cy="8659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80"/>
              </a:lnSpc>
            </a:pPr>
            <a:r>
              <a:rPr lang="en-US" sz="2000" spc="582">
                <a:solidFill>
                  <a:srgbClr val="F3F7FA"/>
                </a:solidFill>
                <a:latin typeface="Lato"/>
              </a:rPr>
              <a:t>В квітні 2019 року Управління капітального будівництва Миколаївської міської ради додатково уклало договір від 25.04.2019 року з ФОП Нуждов Павло Анатолійович на виконання робіт протягом 2019-2020 років з надання послуг інжинірингових та консультаційних по об’єкту: «Прибудова ЗОШ №22 по вул. Робочій, 8 в м. Миколаєві» (нове будівництво) на загальну суму 199 тис. гривень (UA-2019-04-25-000267-с).</a:t>
            </a:r>
          </a:p>
          <a:p>
            <a:pPr>
              <a:lnSpc>
                <a:spcPts val="3180"/>
              </a:lnSpc>
            </a:pPr>
            <a:r>
              <a:rPr lang="en-US" sz="2000" spc="582">
                <a:solidFill>
                  <a:srgbClr val="F3F7FA"/>
                </a:solidFill>
                <a:latin typeface="Lato"/>
              </a:rPr>
              <a:t> вже в липні 2019 року з’явилось у ЗМІ (Свідок.info) повідомлення, що зазначену вище прибудову ЗОШ №22 по вул. Робочій, 8 в м. Миколаєві, на яку в грудні 2018 року витрачено 2,72 млн грн планують демонтувати, так як її нинішній стан не дозволяє в подальшому ввести її в експлуатацію. </a:t>
            </a:r>
          </a:p>
          <a:p>
            <a:pPr>
              <a:lnSpc>
                <a:spcPts val="3180"/>
              </a:lnSpc>
            </a:pPr>
            <a:r>
              <a:rPr lang="en-US" sz="2000" spc="582">
                <a:solidFill>
                  <a:srgbClr val="F3F7FA"/>
                </a:solidFill>
                <a:latin typeface="Lato"/>
              </a:rPr>
              <a:t>Щоб розібратись в даній ситуації ми звернулись зі зверненням до міської ради з проханням пояснити, чого після проведеного ремонту через місяць було встановлено, що прибудова школи №22 стала непридатною для подальшої експлуатації. На що отримали досить змістовну відповідь, де ми бачимо, що УКБ перед проведенням ремонту проводило 2 експертизи, які “встановили” що проводити ремонт доцільно, і розбили поетапно сам етап будівництва, але вже на початку 2019 року, перед другим етапом будівництва, після технічного і авторського нагляду встановили, що ремонт проводити далі не має сенсу.</a:t>
            </a:r>
          </a:p>
        </p:txBody>
      </p:sp>
      <p:sp>
        <p:nvSpPr>
          <p:cNvPr id="4" name="TextBox 4"/>
          <p:cNvSpPr txBox="1"/>
          <p:nvPr/>
        </p:nvSpPr>
        <p:spPr>
          <a:xfrm rot="-5400000">
            <a:off x="-1329234" y="5358439"/>
            <a:ext cx="6659897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7000" spc="210">
                <a:solidFill>
                  <a:srgbClr val="0927EB"/>
                </a:solidFill>
                <a:latin typeface="Lato Bold"/>
              </a:rPr>
              <a:t>Гіпотеза №3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56702" y="-207277"/>
            <a:ext cx="14462202" cy="10682539"/>
          </a:xfrm>
          <a:prstGeom prst="rect">
            <a:avLst/>
          </a:prstGeom>
          <a:solidFill>
            <a:srgbClr val="0927EB"/>
          </a:solidFill>
        </p:spPr>
      </p:sp>
      <p:sp>
        <p:nvSpPr>
          <p:cNvPr id="3" name="TextBox 3"/>
          <p:cNvSpPr txBox="1"/>
          <p:nvPr/>
        </p:nvSpPr>
        <p:spPr>
          <a:xfrm>
            <a:off x="4463390" y="2161690"/>
            <a:ext cx="13103341" cy="583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73"/>
              </a:lnSpc>
            </a:pPr>
            <a:r>
              <a:rPr lang="en-US" sz="2414" spc="429">
                <a:solidFill>
                  <a:srgbClr val="F3F7FA"/>
                </a:solidFill>
                <a:latin typeface="Arimo"/>
              </a:rPr>
              <a:t>Про що склали протокол, в якому виділили основними причини виникнення ушкоджень будівельних конструкцій. Основна причина полягала у наявності в основі будівлі ґрунтів з просадними властивостями. Просідання ґрунтів від власної ваги при повному замочуванні складає 28,90см. Будівля запроектована без врахування можливої нерівномірної осадки фундаментів та без врахування просадних властивостей ґрунтів основи.</a:t>
            </a:r>
          </a:p>
          <a:p>
            <a:pPr algn="just">
              <a:lnSpc>
                <a:spcPts val="3573"/>
              </a:lnSpc>
            </a:pPr>
            <a:r>
              <a:rPr lang="en-US" sz="2414" spc="429">
                <a:solidFill>
                  <a:srgbClr val="F3F7FA"/>
                </a:solidFill>
                <a:latin typeface="Arimo"/>
              </a:rPr>
              <a:t>Для відновлення технічного стану конструкцій будівлі з виконання заходів по ліквідації просадних властивостей ґрунтів ТОВ «МИКОЛІВОБЛПРОЕКТ» проведено розрахунок вартості з індексацією цін розробленої проектної документації з урахуванням вартості за усередненими показниками орієнтовно складає 86257,98 тис. грн.</a:t>
            </a:r>
          </a:p>
        </p:txBody>
      </p:sp>
      <p:sp>
        <p:nvSpPr>
          <p:cNvPr id="4" name="TextBox 4"/>
          <p:cNvSpPr txBox="1"/>
          <p:nvPr/>
        </p:nvSpPr>
        <p:spPr>
          <a:xfrm rot="-5400000">
            <a:off x="-1329234" y="5358439"/>
            <a:ext cx="6659897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7000" spc="210">
                <a:solidFill>
                  <a:srgbClr val="0927EB"/>
                </a:solidFill>
                <a:latin typeface="Lato Bold"/>
              </a:rPr>
              <a:t>Гіпотеза №3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56702" y="-207277"/>
            <a:ext cx="14462202" cy="10682539"/>
          </a:xfrm>
          <a:prstGeom prst="rect">
            <a:avLst/>
          </a:prstGeom>
          <a:solidFill>
            <a:srgbClr val="0927EB"/>
          </a:solidFill>
        </p:spPr>
      </p:sp>
      <p:sp>
        <p:nvSpPr>
          <p:cNvPr id="3" name="TextBox 3"/>
          <p:cNvSpPr txBox="1"/>
          <p:nvPr/>
        </p:nvSpPr>
        <p:spPr>
          <a:xfrm>
            <a:off x="4463390" y="2345733"/>
            <a:ext cx="13103341" cy="5395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6"/>
              </a:lnSpc>
            </a:pPr>
            <a:r>
              <a:rPr lang="en-US" sz="2400" spc="523">
                <a:solidFill>
                  <a:srgbClr val="F3F7FA"/>
                </a:solidFill>
                <a:latin typeface="Arimo"/>
              </a:rPr>
              <a:t>З урахуванням складності виконання робіт відсутності досвіду щодо виконання зазначених робіт на аналогічних об’єктах у м. Миколаєві зазначені роботи доцільно виконувати лише за умови науково-технічного супроводу.</a:t>
            </a:r>
          </a:p>
          <a:p>
            <a:pPr algn="just">
              <a:lnSpc>
                <a:spcPts val="4296"/>
              </a:lnSpc>
            </a:pPr>
            <a:r>
              <a:rPr lang="en-US" sz="2400" spc="523">
                <a:solidFill>
                  <a:srgbClr val="F3F7FA"/>
                </a:solidFill>
                <a:latin typeface="Arimo"/>
              </a:rPr>
              <a:t>Вартість демонтажу будівлі в цілому, з подальшим проектування будівлі прибудови ЗОШ № 22 з дотриманням чинних державних будівельних норм щодо проектування будівлі: з урахуванням із наявної геологічної ситуації, закладів освіти, інклюзії та ін. за усередненими показниками орієнтовно складає 88781,464 тис. грн.</a:t>
            </a:r>
          </a:p>
        </p:txBody>
      </p:sp>
      <p:sp>
        <p:nvSpPr>
          <p:cNvPr id="4" name="TextBox 4"/>
          <p:cNvSpPr txBox="1"/>
          <p:nvPr/>
        </p:nvSpPr>
        <p:spPr>
          <a:xfrm rot="-5400000">
            <a:off x="-1329234" y="5358439"/>
            <a:ext cx="6659897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7000" spc="210">
                <a:solidFill>
                  <a:srgbClr val="0927EB"/>
                </a:solidFill>
                <a:latin typeface="Lato Bold"/>
              </a:rPr>
              <a:t>Гіпотеза №3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56702" y="-207277"/>
            <a:ext cx="14462202" cy="10682539"/>
          </a:xfrm>
          <a:prstGeom prst="rect">
            <a:avLst/>
          </a:prstGeom>
          <a:solidFill>
            <a:srgbClr val="0927EB"/>
          </a:solidFill>
        </p:spPr>
      </p:sp>
      <p:sp>
        <p:nvSpPr>
          <p:cNvPr id="3" name="TextBox 3"/>
          <p:cNvSpPr txBox="1"/>
          <p:nvPr/>
        </p:nvSpPr>
        <p:spPr>
          <a:xfrm>
            <a:off x="4463390" y="715888"/>
            <a:ext cx="13103341" cy="865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6"/>
              </a:lnSpc>
            </a:pPr>
            <a:r>
              <a:rPr lang="en-US" sz="2400" spc="523">
                <a:solidFill>
                  <a:srgbClr val="F3F7FA"/>
                </a:solidFill>
                <a:latin typeface="Arimo"/>
              </a:rPr>
              <a:t>За результатами розгляду вищезазначеного питання на технічній раді по об’єктах будівництва, які реалізовуються на території м. Миколаєва (протокол від 22.04.2019 №2, протокол від 24.05.2019 №3, протокол від 26.05.2019 №4) встановлено, що беручи до уваги вартість, складність виконання робіт з відновлення технічного стану конструкцій будівлі та її експлуатаційної здатності в цілому з виконання заходів по ліквідації просадних властивостей ґрунтів, строки їх реалізації та орієнтовної вартості робіт демонтажу будівлі в цілому, з подальшим проектування будівлі прибудови ЗОШ № 22 з дотриманням чинних державних будівельних норм щодо проектування будівлі: з урахуванням наявної геологічної ситуації, закладів освіти, інклюзії та ін. рекомендувати управлінню капітального будівництва Миколаївської міської ради прийняти рішення щодо демонтажу будівлі в цілому, з подальшим проектування будівлі прибудови ЗОШ № 22.</a:t>
            </a:r>
          </a:p>
        </p:txBody>
      </p:sp>
      <p:sp>
        <p:nvSpPr>
          <p:cNvPr id="4" name="TextBox 4"/>
          <p:cNvSpPr txBox="1"/>
          <p:nvPr/>
        </p:nvSpPr>
        <p:spPr>
          <a:xfrm rot="-5400000">
            <a:off x="-1329234" y="5358439"/>
            <a:ext cx="6659897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7000" spc="210">
                <a:solidFill>
                  <a:srgbClr val="0927EB"/>
                </a:solidFill>
                <a:latin typeface="Lato Bold"/>
              </a:rPr>
              <a:t>Гіпотеза №3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56702" y="-207277"/>
            <a:ext cx="14462202" cy="10682539"/>
          </a:xfrm>
          <a:prstGeom prst="rect">
            <a:avLst/>
          </a:prstGeom>
          <a:solidFill>
            <a:srgbClr val="0927EB"/>
          </a:solidFill>
        </p:spPr>
      </p:sp>
      <p:sp>
        <p:nvSpPr>
          <p:cNvPr id="3" name="TextBox 3"/>
          <p:cNvSpPr txBox="1"/>
          <p:nvPr/>
        </p:nvSpPr>
        <p:spPr>
          <a:xfrm>
            <a:off x="4463390" y="476745"/>
            <a:ext cx="13103341" cy="922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42"/>
              </a:lnSpc>
            </a:pPr>
            <a:endParaRPr/>
          </a:p>
          <a:p>
            <a:pPr>
              <a:lnSpc>
                <a:spcPts val="3359"/>
              </a:lnSpc>
            </a:pPr>
            <a:r>
              <a:rPr lang="en-US" sz="2400" spc="213">
                <a:solidFill>
                  <a:srgbClr val="F3F7FA"/>
                </a:solidFill>
                <a:latin typeface="Arimo"/>
              </a:rPr>
              <a:t>Отже, наведені обставини свідчать про неефективне використання коштів у розмірі 2,92 млн грн, тільки у 2018 році . А треба, ще взяти до уваги виділення асигнувань з 1991 року на будівництво нового корпусу для ЗОШ №22, і тоді можна зрозуміти, що за ті кошти, які виділялись за роки з 1991 року по 2018 була можливість побудувати цілу школу. </a:t>
            </a:r>
          </a:p>
          <a:p>
            <a:pPr>
              <a:lnSpc>
                <a:spcPts val="3359"/>
              </a:lnSpc>
            </a:pPr>
            <a:r>
              <a:rPr lang="en-US" sz="2400" spc="213">
                <a:solidFill>
                  <a:srgbClr val="F3F7FA"/>
                </a:solidFill>
                <a:latin typeface="Arimo"/>
              </a:rPr>
              <a:t>Подібна ситуація також відбувається і з садочком №69, який після декількох років ремонтів також признали третій ступінь аварійності.</a:t>
            </a:r>
          </a:p>
          <a:p>
            <a:pPr>
              <a:lnSpc>
                <a:spcPts val="3359"/>
              </a:lnSpc>
            </a:pPr>
            <a:r>
              <a:rPr lang="en-US" sz="2400" spc="213">
                <a:solidFill>
                  <a:srgbClr val="F3F7FA"/>
                </a:solidFill>
                <a:latin typeface="Arimo"/>
              </a:rPr>
              <a:t>Також після неодноразових запитів та звернень по школі №22 до замовника, мера міста Олександра Федоровича Сенкевича Заводським відділом Миколаївської місцевої прокуратури №1 затверджено і направлено до суду обвинувальний акт стосовно колишнього керівника одного з підприємств Миколаєва, який звинувачується в привласненні бюджетних коштів, виділених на капітальний ремонт по заміні вікон і дверей будівлі школі №22. Згадка у ЗМІ</a:t>
            </a:r>
          </a:p>
          <a:p>
            <a:pPr>
              <a:lnSpc>
                <a:spcPts val="3359"/>
              </a:lnSpc>
            </a:pPr>
            <a:r>
              <a:rPr lang="en-US" sz="2400" spc="213">
                <a:solidFill>
                  <a:srgbClr val="F3F7FA"/>
                </a:solidFill>
                <a:latin typeface="Arimo"/>
              </a:rPr>
              <a:t>https://mycity.mk.ua/news/478932</a:t>
            </a:r>
          </a:p>
          <a:p>
            <a:pPr algn="just">
              <a:lnSpc>
                <a:spcPts val="4296"/>
              </a:lnSpc>
            </a:pPr>
            <a:r>
              <a:rPr lang="en-US" sz="2400" spc="213">
                <a:solidFill>
                  <a:srgbClr val="F3F7FA"/>
                </a:solidFill>
                <a:latin typeface="Arimo"/>
              </a:rPr>
              <a:t>Ми будемо і надалі слідити за виконанням капітального ремонту в школі №15, школі 39, садочку №75, де ремонті роботи ще не завершились, контролювати етапи виконання ремонтів, для покращення ефективності використання бюджетних коштів при виконанні ремонтних робіт у закладах освіти.</a:t>
            </a:r>
          </a:p>
        </p:txBody>
      </p:sp>
      <p:sp>
        <p:nvSpPr>
          <p:cNvPr id="4" name="TextBox 4"/>
          <p:cNvSpPr txBox="1"/>
          <p:nvPr/>
        </p:nvSpPr>
        <p:spPr>
          <a:xfrm rot="-5400000">
            <a:off x="-1329234" y="4782177"/>
            <a:ext cx="6659897" cy="229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7000" spc="210">
                <a:solidFill>
                  <a:srgbClr val="0927EB"/>
                </a:solidFill>
                <a:latin typeface="Lato Bold"/>
              </a:rPr>
              <a:t>Гіпотеза №3 висновки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28207"/>
            <a:ext cx="14899548" cy="66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spc="36">
                <a:solidFill>
                  <a:srgbClr val="0927EB"/>
                </a:solidFill>
                <a:latin typeface="Lato"/>
              </a:rPr>
              <a:t>Основна мета проведення дослідження:</a:t>
            </a:r>
          </a:p>
        </p:txBody>
      </p:sp>
      <p:sp>
        <p:nvSpPr>
          <p:cNvPr id="3" name="AutoShape 3"/>
          <p:cNvSpPr/>
          <p:nvPr/>
        </p:nvSpPr>
        <p:spPr>
          <a:xfrm>
            <a:off x="17269422" y="-207277"/>
            <a:ext cx="1246758" cy="10701554"/>
          </a:xfrm>
          <a:prstGeom prst="rect">
            <a:avLst/>
          </a:prstGeom>
          <a:solidFill>
            <a:srgbClr val="0927EB"/>
          </a:solidFill>
        </p:spPr>
      </p:sp>
      <p:sp>
        <p:nvSpPr>
          <p:cNvPr id="4" name="TextBox 4"/>
          <p:cNvSpPr txBox="1"/>
          <p:nvPr/>
        </p:nvSpPr>
        <p:spPr>
          <a:xfrm>
            <a:off x="1347327" y="3649357"/>
            <a:ext cx="14899548" cy="4735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spc="28">
                <a:solidFill>
                  <a:srgbClr val="0927EB"/>
                </a:solidFill>
                <a:latin typeface="Lato"/>
              </a:rPr>
              <a:t>Основна мета проведення дослідження</a:t>
            </a:r>
          </a:p>
          <a:p>
            <a:pPr algn="ctr">
              <a:lnSpc>
                <a:spcPts val="4200"/>
              </a:lnSpc>
            </a:pPr>
            <a:r>
              <a:rPr lang="en-US" sz="2800" spc="28">
                <a:solidFill>
                  <a:srgbClr val="0927EB"/>
                </a:solidFill>
                <a:latin typeface="Lato"/>
              </a:rPr>
              <a:t>- Підвищення ефективності використання бюджетних коштів шляхом запобігання</a:t>
            </a:r>
          </a:p>
          <a:p>
            <a:pPr algn="ctr">
              <a:lnSpc>
                <a:spcPts val="4200"/>
              </a:lnSpc>
            </a:pPr>
            <a:r>
              <a:rPr lang="en-US" sz="2800" spc="28">
                <a:solidFill>
                  <a:srgbClr val="0927EB"/>
                </a:solidFill>
                <a:latin typeface="Lato"/>
              </a:rPr>
              <a:t>недоцільного затвердження бюджетних асигнувань на капітальні ремонти шкіл та</a:t>
            </a:r>
          </a:p>
          <a:p>
            <a:pPr algn="ctr">
              <a:lnSpc>
                <a:spcPts val="4200"/>
              </a:lnSpc>
            </a:pPr>
            <a:r>
              <a:rPr lang="en-US" sz="2800" spc="28">
                <a:solidFill>
                  <a:srgbClr val="0927EB"/>
                </a:solidFill>
                <a:latin typeface="Lato"/>
              </a:rPr>
              <a:t>закладів дошкільної освіти та підвищення контроля за виконанням ремонтних робіт</a:t>
            </a:r>
          </a:p>
          <a:p>
            <a:pPr algn="ctr">
              <a:lnSpc>
                <a:spcPts val="4200"/>
              </a:lnSpc>
            </a:pPr>
            <a:r>
              <a:rPr lang="en-US" sz="2800" spc="28">
                <a:solidFill>
                  <a:srgbClr val="0927EB"/>
                </a:solidFill>
                <a:latin typeface="Lato"/>
              </a:rPr>
              <a:t>зі сторони громадськості та представників влади. </a:t>
            </a:r>
          </a:p>
          <a:p>
            <a:pPr algn="ctr">
              <a:lnSpc>
                <a:spcPts val="4200"/>
              </a:lnSpc>
            </a:pPr>
            <a:r>
              <a:rPr lang="en-US" sz="2800" spc="28">
                <a:solidFill>
                  <a:srgbClr val="0927EB"/>
                </a:solidFill>
                <a:latin typeface="Lato"/>
              </a:rPr>
              <a:t>А також вироблення обґрунтованих</a:t>
            </a:r>
          </a:p>
          <a:p>
            <a:pPr algn="ctr">
              <a:lnSpc>
                <a:spcPts val="4200"/>
              </a:lnSpc>
            </a:pPr>
            <a:r>
              <a:rPr lang="en-US" sz="2800" spc="28">
                <a:solidFill>
                  <a:srgbClr val="0927EB"/>
                </a:solidFill>
                <a:latin typeface="Lato"/>
              </a:rPr>
              <a:t>рекомендацій Миколаївській міській раді та її виконавчим органам щодо</a:t>
            </a:r>
          </a:p>
          <a:p>
            <a:pPr algn="ctr">
              <a:lnSpc>
                <a:spcPts val="4200"/>
              </a:lnSpc>
            </a:pPr>
            <a:r>
              <a:rPr lang="en-US" sz="2800" spc="28">
                <a:solidFill>
                  <a:srgbClr val="0927EB"/>
                </a:solidFill>
                <a:latin typeface="Lato"/>
              </a:rPr>
              <a:t>підвищення ефективності та результативності використання бюджетних коштів при</a:t>
            </a:r>
          </a:p>
          <a:p>
            <a:pPr algn="ctr">
              <a:lnSpc>
                <a:spcPts val="4200"/>
              </a:lnSpc>
            </a:pPr>
            <a:r>
              <a:rPr lang="en-US" sz="2800" spc="28">
                <a:solidFill>
                  <a:srgbClr val="0927EB"/>
                </a:solidFill>
                <a:latin typeface="Lato"/>
              </a:rPr>
              <a:t>капітальних ремонтах закладів шкільної та дошкільної освіти.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65181"/>
            <a:ext cx="10739724" cy="184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spc="380">
                <a:solidFill>
                  <a:srgbClr val="F3F7FA"/>
                </a:solidFill>
                <a:latin typeface="Lato"/>
              </a:rPr>
              <a:t>РЕКОМЕНДАЦІЇ ДЛЯ ПРЕДСТАВНИКІВ ОРГАНІВ МІСЦЕВОГО САМОВРЯДУВАННЯ: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92511" y="3055246"/>
            <a:ext cx="11899120" cy="6319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216">
                <a:solidFill>
                  <a:srgbClr val="F3F7FA"/>
                </a:solidFill>
                <a:latin typeface="Lato"/>
              </a:rPr>
              <a:t>1.	НА ВИКОНАННЯ СТ. 26 БЮДЖЕТНОГО КОДЕКСУ УКРАЇНИ ЗАБЕЗПЕЧИТИ ЗАПУСК СИСТЕМИ УПРАВЛІННЯ ВНУТРІШНЬОГО КОНТРОЛЮ ТА ВНУТРІШНЬОГО АУДИТУ У МІСЬКВИКОНКОМІ  У СФЕРАХ ВІДПОВІДАЛЬНОСТІ МІСЬКИХ УПРАВЛІНЬ ОСВІТИ,  КАПІТАЛЬНОГО БУДІВНИЦТВА ТА ДЕПАРТАМЕНТІВ ЕКОНОМІЧНОГО РОЗВИТКУ, ВНУТРІШНЬОГО КОНТРОЛЮ , ЩО  ВІДПОВІДАЮТЬ ЗА ЯКІСНІ: </a:t>
            </a:r>
          </a:p>
          <a:p>
            <a:pPr algn="r">
              <a:lnSpc>
                <a:spcPts val="3359"/>
              </a:lnSpc>
            </a:pPr>
            <a:r>
              <a:rPr lang="en-US" sz="2400" spc="216">
                <a:solidFill>
                  <a:srgbClr val="F3F7FA"/>
                </a:solidFill>
                <a:latin typeface="Lato"/>
              </a:rPr>
              <a:t>-	ТЕХНІЧНУ ЕКСПЕРТИЗУ ДО ПОЧАТКУ РЕМОНТУ; </a:t>
            </a:r>
          </a:p>
          <a:p>
            <a:pPr algn="r">
              <a:lnSpc>
                <a:spcPts val="3359"/>
              </a:lnSpc>
            </a:pPr>
            <a:r>
              <a:rPr lang="en-US" sz="2400" spc="216">
                <a:solidFill>
                  <a:srgbClr val="F3F7FA"/>
                </a:solidFill>
                <a:latin typeface="Lato"/>
              </a:rPr>
              <a:t>-	КОНТРОЛЬ ЗА ДОТРИМАННЯМ НОРМ ДБН НА ВСІХ ЕТАПАХ РЕМОНТУ, А САМЕ ЯКІСНИЙ АВТОРСЬКИЙ І ТЕХНІЧНИЙ НАГЛЯД НА ВСІХ ЕТАПАХ РЕМОНТУ; ; </a:t>
            </a:r>
          </a:p>
          <a:p>
            <a:pPr algn="r">
              <a:lnSpc>
                <a:spcPts val="3359"/>
              </a:lnSpc>
            </a:pPr>
            <a:r>
              <a:rPr lang="en-US" sz="2400" spc="216">
                <a:solidFill>
                  <a:srgbClr val="F3F7FA"/>
                </a:solidFill>
                <a:latin typeface="Lato"/>
              </a:rPr>
              <a:t>-	ДІЄВІСТЬ САНКЦІЙ ПІДРЯДНИКАМ ЗА НЕВИКОНАННЯ ГАРАНТІЙНИХ ЗОБОВ'ЯЗАНЬ; </a:t>
            </a:r>
          </a:p>
          <a:p>
            <a:pPr algn="r">
              <a:lnSpc>
                <a:spcPts val="3359"/>
              </a:lnSpc>
            </a:pPr>
            <a:r>
              <a:rPr lang="en-US" sz="2400" spc="216">
                <a:solidFill>
                  <a:srgbClr val="F3F7FA"/>
                </a:solidFill>
                <a:latin typeface="Lato"/>
              </a:rPr>
              <a:t>-	ВИБІР ТІЛЬКИ ДОБРОЧЕСНИХ, ПРОФЕСІЙНИХ ПІДРЯДНИКІВ; </a:t>
            </a:r>
          </a:p>
          <a:p>
            <a:pPr algn="r">
              <a:lnSpc>
                <a:spcPts val="3359"/>
              </a:lnSpc>
            </a:pPr>
            <a:r>
              <a:rPr lang="en-US" sz="2400" spc="216">
                <a:solidFill>
                  <a:srgbClr val="F3F7FA"/>
                </a:solidFill>
                <a:latin typeface="Lato"/>
              </a:rPr>
              <a:t>-	ОРЕНДУ КОМУНАЛЬНОЇ ВЛАСНОСТІ ПІД ШКОЛИ ТА САДКИ ПРИ ВІДСУТНОСТІ БЮДЖЕТНИХ КОШТІВ НА БУДІВНИЦТВО НОВОГО ФОНДУ; </a:t>
            </a:r>
          </a:p>
          <a:p>
            <a:pPr algn="r">
              <a:lnSpc>
                <a:spcPts val="3359"/>
              </a:lnSpc>
            </a:pPr>
            <a:r>
              <a:rPr lang="en-US" sz="2400" spc="216">
                <a:solidFill>
                  <a:srgbClr val="F3F7FA"/>
                </a:solidFill>
                <a:latin typeface="Lato"/>
              </a:rPr>
              <a:t>-	ДІЄВІ ПЛАНИ КАПІТАЛЬНОГО РЕМОНТУ І БУДІВНИЦТВА; </a:t>
            </a:r>
          </a:p>
          <a:p>
            <a:pPr algn="r">
              <a:lnSpc>
                <a:spcPts val="3120"/>
              </a:lnSpc>
            </a:pPr>
            <a:r>
              <a:rPr lang="en-US" sz="2400" spc="216">
                <a:solidFill>
                  <a:srgbClr val="F3F7FA"/>
                </a:solidFill>
                <a:latin typeface="Lato"/>
              </a:rPr>
              <a:t>-	ДОТРИМАННЯ ДОСТОВІРНОСТІ ДАНИХ У МІСЬКИХ ЦІЛЬОВИХ І БЮДЖЕТНИХ ПРОГРАМАХ;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65181"/>
            <a:ext cx="10739724" cy="184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spc="380">
                <a:solidFill>
                  <a:srgbClr val="F3F7FA"/>
                </a:solidFill>
                <a:latin typeface="Lato"/>
              </a:rPr>
              <a:t>РЕКОМЕНДАЦІЇ ДЛЯ ПРЕДСТАВНИКІВ ОРГАНІВ МІСЦЕВОГО САМОВРЯДУВАННЯ: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14410" y="3872474"/>
            <a:ext cx="15944890" cy="5385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F3F7FA"/>
                </a:solidFill>
                <a:latin typeface="Carlito"/>
              </a:rPr>
              <a:t>На </a:t>
            </a:r>
            <a:r>
              <a:rPr lang="en-US" sz="3200">
                <a:solidFill>
                  <a:srgbClr val="F3F7FA"/>
                </a:solidFill>
                <a:latin typeface="Arimo"/>
              </a:rPr>
              <a:t>виконання вимог Статуту міста забезпечити дієвість таких механізмів місцевої демократії участі як громадські слухання, громадські дорадчі органи: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3F7FA"/>
                </a:solidFill>
                <a:latin typeface="Arimo"/>
              </a:rPr>
              <a:t>- Ініціювати проведення громадських слухань з питань ефективності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3F7FA"/>
                </a:solidFill>
                <a:latin typeface="Arimo"/>
              </a:rPr>
              <a:t>реалізації політики капітального будівництва у м. Миколаєві за період 2017-2020 р енергетики, енергозбереження та впровадження інноваційних технологій м. Миколаєва зокрема, з використанням інформаційно-комунікативних е- технологій;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F3F7FA"/>
                </a:solidFill>
                <a:latin typeface="Arimo"/>
              </a:rPr>
              <a:t> - Створити при Департаменті капітального будівництва та управління освіти експертно - громадську раду. </a:t>
            </a:r>
          </a:p>
          <a:p>
            <a:pPr>
              <a:lnSpc>
                <a:spcPts val="3347"/>
              </a:lnSpc>
            </a:pPr>
            <a:endParaRPr lang="en-US" sz="3200">
              <a:solidFill>
                <a:srgbClr val="F3F7FA"/>
              </a:solidFill>
              <a:latin typeface="Arimo"/>
            </a:endParaRPr>
          </a:p>
          <a:p>
            <a:pPr>
              <a:lnSpc>
                <a:spcPts val="3347"/>
              </a:lnSpc>
            </a:pPr>
            <a:endParaRPr lang="en-US" sz="3200">
              <a:solidFill>
                <a:srgbClr val="F3F7FA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74744"/>
            <a:ext cx="10739724" cy="1228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spc="380">
                <a:solidFill>
                  <a:srgbClr val="F3F7FA"/>
                </a:solidFill>
                <a:latin typeface="Lato"/>
              </a:rPr>
              <a:t>РЕКОМЕНДАЦІЇ ДЛЯ ПРЕДСТАВНИКІВ ГРОМАДСЬКОСТІ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24810" y="4226294"/>
            <a:ext cx="16591595" cy="2957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8"/>
              </a:lnSpc>
            </a:pPr>
            <a:endParaRPr/>
          </a:p>
          <a:p>
            <a:pPr>
              <a:lnSpc>
                <a:spcPts val="4078"/>
              </a:lnSpc>
            </a:pPr>
            <a:r>
              <a:rPr lang="en-US" sz="2913">
                <a:solidFill>
                  <a:srgbClr val="F3F7FA"/>
                </a:solidFill>
                <a:latin typeface="Arimo"/>
              </a:rPr>
              <a:t>сформувати ініціативну групу для активних батьків дітей шкільних та дошкільих</a:t>
            </a:r>
          </a:p>
          <a:p>
            <a:pPr>
              <a:lnSpc>
                <a:spcPts val="4078"/>
              </a:lnSpc>
            </a:pPr>
            <a:r>
              <a:rPr lang="en-US" sz="2913">
                <a:solidFill>
                  <a:srgbClr val="F3F7FA"/>
                </a:solidFill>
                <a:latin typeface="Arimo"/>
              </a:rPr>
              <a:t>закладів зі створення експертно-громадської ради при управляннях освіти на</a:t>
            </a:r>
          </a:p>
          <a:p>
            <a:pPr>
              <a:lnSpc>
                <a:spcPts val="4078"/>
              </a:lnSpc>
            </a:pPr>
            <a:r>
              <a:rPr lang="en-US" sz="2913">
                <a:solidFill>
                  <a:srgbClr val="F3F7FA"/>
                </a:solidFill>
                <a:latin typeface="Arimo"/>
              </a:rPr>
              <a:t>капітального будівництва .</a:t>
            </a:r>
          </a:p>
          <a:p>
            <a:pPr>
              <a:lnSpc>
                <a:spcPts val="3483"/>
              </a:lnSpc>
            </a:pPr>
            <a:endParaRPr lang="en-US" sz="2913">
              <a:solidFill>
                <a:srgbClr val="F3F7FA"/>
              </a:solidFill>
              <a:latin typeface="Arimo"/>
            </a:endParaRPr>
          </a:p>
          <a:p>
            <a:pPr>
              <a:lnSpc>
                <a:spcPts val="3483"/>
              </a:lnSpc>
            </a:pPr>
            <a:endParaRPr lang="en-US" sz="2913">
              <a:solidFill>
                <a:srgbClr val="F3F7FA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14587" y="1774440"/>
            <a:ext cx="16025698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Medium Bold"/>
                <a:ea typeface="+mn-ea"/>
                <a:cs typeface="+mn-cs"/>
              </a:rPr>
              <a:t>Рекомендации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Medium Bold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Medium Bold"/>
                <a:ea typeface="+mn-ea"/>
                <a:cs typeface="+mn-cs"/>
              </a:rPr>
              <a:t>для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Medium Bold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Medium Bold"/>
                <a:ea typeface="+mn-ea"/>
                <a:cs typeface="+mn-cs"/>
              </a:rPr>
              <a:t>общественности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mpt Medium Bold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28700" y="4463162"/>
            <a:ext cx="4840601" cy="1868397"/>
            <a:chOff x="0" y="-66675"/>
            <a:chExt cx="6454134" cy="2491196"/>
          </a:xfrm>
        </p:grpSpPr>
        <p:sp>
          <p:nvSpPr>
            <p:cNvPr id="4" name="TextBox 4"/>
            <p:cNvSpPr txBox="1"/>
            <p:nvPr/>
          </p:nvSpPr>
          <p:spPr>
            <a:xfrm>
              <a:off x="1236549" y="-66675"/>
              <a:ext cx="5217585" cy="2491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Сотрудничество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с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городскими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чинновниками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endParaRPr>
            </a:p>
          </p:txBody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678772" cy="67877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6704685" y="4484593"/>
            <a:ext cx="4840601" cy="1269194"/>
            <a:chOff x="0" y="-38100"/>
            <a:chExt cx="6454134" cy="1692259"/>
          </a:xfrm>
        </p:grpSpPr>
        <p:sp>
          <p:nvSpPr>
            <p:cNvPr id="8" name="TextBox 8"/>
            <p:cNvSpPr txBox="1"/>
            <p:nvPr/>
          </p:nvSpPr>
          <p:spPr>
            <a:xfrm>
              <a:off x="1236549" y="-38100"/>
              <a:ext cx="5217585" cy="1692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Контроль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проведения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ремонта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со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стороны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общественности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endParaRP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678772" cy="67877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2399684" y="4463162"/>
            <a:ext cx="4840601" cy="1868397"/>
            <a:chOff x="0" y="-66675"/>
            <a:chExt cx="6454134" cy="2491196"/>
          </a:xfrm>
        </p:grpSpPr>
        <p:sp>
          <p:nvSpPr>
            <p:cNvPr id="12" name="TextBox 12"/>
            <p:cNvSpPr txBox="1"/>
            <p:nvPr/>
          </p:nvSpPr>
          <p:spPr>
            <a:xfrm>
              <a:off x="1236549" y="-66675"/>
              <a:ext cx="5217585" cy="2491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Коалиция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с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общественными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организациями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 </a:t>
              </a:r>
            </a:p>
          </p:txBody>
        </p: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0"/>
              <a:ext cx="678772" cy="678772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214587" y="6790489"/>
            <a:ext cx="4840601" cy="1957267"/>
            <a:chOff x="0" y="-57149"/>
            <a:chExt cx="6454134" cy="2609690"/>
          </a:xfrm>
        </p:grpSpPr>
        <p:sp>
          <p:nvSpPr>
            <p:cNvPr id="16" name="TextBox 16"/>
            <p:cNvSpPr txBox="1"/>
            <p:nvPr/>
          </p:nvSpPr>
          <p:spPr>
            <a:xfrm>
              <a:off x="1236549" y="-57149"/>
              <a:ext cx="5217585" cy="2609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Контроль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авторского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и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технического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осмотр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на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ВСЕХ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этапах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ремонта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endParaRPr>
            </a:p>
          </p:txBody>
        </p: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0" y="0"/>
              <a:ext cx="678772" cy="678772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</p:grpSp>
      <p:grpSp>
        <p:nvGrpSpPr>
          <p:cNvPr id="19" name="Group 19"/>
          <p:cNvGrpSpPr/>
          <p:nvPr/>
        </p:nvGrpSpPr>
        <p:grpSpPr>
          <a:xfrm>
            <a:off x="6704685" y="6783345"/>
            <a:ext cx="4840601" cy="2509598"/>
            <a:chOff x="0" y="-66675"/>
            <a:chExt cx="6454134" cy="3346131"/>
          </a:xfrm>
        </p:grpSpPr>
        <p:sp>
          <p:nvSpPr>
            <p:cNvPr id="20" name="TextBox 20"/>
            <p:cNvSpPr txBox="1"/>
            <p:nvPr/>
          </p:nvSpPr>
          <p:spPr>
            <a:xfrm>
              <a:off x="1236549" y="-66675"/>
              <a:ext cx="5217585" cy="3346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Сотрудничество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со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СМИ,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освещение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всех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этапов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ремонта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endParaRP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0" y="0"/>
              <a:ext cx="678772" cy="678772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12399684" y="6783345"/>
            <a:ext cx="4840601" cy="1868397"/>
            <a:chOff x="0" y="-66675"/>
            <a:chExt cx="6454134" cy="2491196"/>
          </a:xfrm>
        </p:grpSpPr>
        <p:sp>
          <p:nvSpPr>
            <p:cNvPr id="24" name="TextBox 24"/>
            <p:cNvSpPr txBox="1"/>
            <p:nvPr/>
          </p:nvSpPr>
          <p:spPr>
            <a:xfrm>
              <a:off x="1236549" y="-66675"/>
              <a:ext cx="5217585" cy="2491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Контроль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общественности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ряда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пунктов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endParaRPr>
            </a:p>
          </p:txBody>
        </p: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0" y="0"/>
              <a:ext cx="678772" cy="678772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14587" y="1774440"/>
            <a:ext cx="16025698" cy="1093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Medium Bold"/>
                <a:ea typeface="+mn-ea"/>
                <a:cs typeface="+mn-cs"/>
              </a:rPr>
              <a:t>Контроль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Medium Bold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Medium Bold"/>
                <a:ea typeface="+mn-ea"/>
                <a:cs typeface="+mn-cs"/>
              </a:rPr>
              <a:t>общественностью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mpt Medium Bold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28700" y="4513168"/>
            <a:ext cx="4840601" cy="535701"/>
            <a:chOff x="0" y="0"/>
            <a:chExt cx="6454134" cy="714268"/>
          </a:xfrm>
        </p:grpSpPr>
        <p:sp>
          <p:nvSpPr>
            <p:cNvPr id="4" name="TextBox 4"/>
            <p:cNvSpPr txBox="1"/>
            <p:nvPr/>
          </p:nvSpPr>
          <p:spPr>
            <a:xfrm>
              <a:off x="1236549" y="-66675"/>
              <a:ext cx="5217585" cy="780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НОРМ ДБН</a:t>
              </a:r>
            </a:p>
          </p:txBody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678772" cy="67877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6704685" y="4484593"/>
            <a:ext cx="4840601" cy="1269194"/>
            <a:chOff x="0" y="-38100"/>
            <a:chExt cx="6454134" cy="1692259"/>
          </a:xfrm>
        </p:grpSpPr>
        <p:sp>
          <p:nvSpPr>
            <p:cNvPr id="8" name="TextBox 8"/>
            <p:cNvSpPr txBox="1"/>
            <p:nvPr/>
          </p:nvSpPr>
          <p:spPr>
            <a:xfrm>
              <a:off x="1236549" y="-38100"/>
              <a:ext cx="5217585" cy="1692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Материалов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которые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использует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подрядчик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при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ремонте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endParaRP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678772" cy="67877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2399684" y="4463162"/>
            <a:ext cx="4840601" cy="1868397"/>
            <a:chOff x="0" y="-66675"/>
            <a:chExt cx="6454134" cy="2491196"/>
          </a:xfrm>
        </p:grpSpPr>
        <p:sp>
          <p:nvSpPr>
            <p:cNvPr id="12" name="TextBox 12"/>
            <p:cNvSpPr txBox="1"/>
            <p:nvPr/>
          </p:nvSpPr>
          <p:spPr>
            <a:xfrm>
              <a:off x="1236549" y="-66675"/>
              <a:ext cx="5217585" cy="2491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Контроль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за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соблюдением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графика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ремонта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endParaRPr>
            </a:p>
          </p:txBody>
        </p: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0"/>
              <a:ext cx="678772" cy="678772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214587" y="6790489"/>
            <a:ext cx="4840601" cy="1457130"/>
            <a:chOff x="0" y="-57149"/>
            <a:chExt cx="6454134" cy="1942840"/>
          </a:xfrm>
        </p:grpSpPr>
        <p:sp>
          <p:nvSpPr>
            <p:cNvPr id="16" name="TextBox 16"/>
            <p:cNvSpPr txBox="1"/>
            <p:nvPr/>
          </p:nvSpPr>
          <p:spPr>
            <a:xfrm>
              <a:off x="1236549" y="-57149"/>
              <a:ext cx="5217585" cy="1942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Контроль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проведения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аукциона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в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системе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Prozzoro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</a:p>
          </p:txBody>
        </p: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0" y="0"/>
              <a:ext cx="678772" cy="678772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</p:grpSp>
      <p:grpSp>
        <p:nvGrpSpPr>
          <p:cNvPr id="19" name="Group 19"/>
          <p:cNvGrpSpPr/>
          <p:nvPr/>
        </p:nvGrpSpPr>
        <p:grpSpPr>
          <a:xfrm>
            <a:off x="6704685" y="6804776"/>
            <a:ext cx="4840601" cy="2577244"/>
            <a:chOff x="0" y="-38100"/>
            <a:chExt cx="6454134" cy="3436325"/>
          </a:xfrm>
        </p:grpSpPr>
        <p:sp>
          <p:nvSpPr>
            <p:cNvPr id="20" name="TextBox 20"/>
            <p:cNvSpPr txBox="1"/>
            <p:nvPr/>
          </p:nvSpPr>
          <p:spPr>
            <a:xfrm>
              <a:off x="1236549" y="-38100"/>
              <a:ext cx="5217585" cy="3436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Просмотр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истории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ремонтов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подрядчика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до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заключения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договора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. В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случае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негативного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опыта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обращение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в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антимонопольный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комитет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0" y="0"/>
              <a:ext cx="678772" cy="678772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12399684" y="7418311"/>
            <a:ext cx="4840601" cy="2509598"/>
            <a:chOff x="0" y="-66675"/>
            <a:chExt cx="6454134" cy="3346131"/>
          </a:xfrm>
        </p:grpSpPr>
        <p:sp>
          <p:nvSpPr>
            <p:cNvPr id="24" name="TextBox 24"/>
            <p:cNvSpPr txBox="1"/>
            <p:nvPr/>
          </p:nvSpPr>
          <p:spPr>
            <a:xfrm>
              <a:off x="1236549" y="-66675"/>
              <a:ext cx="5217585" cy="3346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Контроль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за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выполнением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очередности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этапов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ремонта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endParaRPr>
            </a:p>
          </p:txBody>
        </p: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0" y="0"/>
              <a:ext cx="678772" cy="678772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9151" y="4476158"/>
            <a:ext cx="6096160" cy="1334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Prompt Medium Bold"/>
                <a:ea typeface="+mn-ea"/>
                <a:cs typeface="+mn-cs"/>
              </a:rPr>
              <a:t>Services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717921" y="6570106"/>
            <a:ext cx="5852722" cy="1229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СМИ Николаева и Украины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717921" y="4450807"/>
            <a:ext cx="5852722" cy="1229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Портал ProZorro </a:t>
            </a:r>
          </a:p>
          <a:p>
            <a:pPr marL="0" marR="0" lvl="0" indent="0" algn="l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https://prozorro.gov.ua/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17921" y="2331509"/>
            <a:ext cx="5852722" cy="1229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Карта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ремонтов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Prompt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https://map.shtab.net/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144000" y="2527782"/>
            <a:ext cx="984455" cy="984455"/>
            <a:chOff x="0" y="0"/>
            <a:chExt cx="1312606" cy="1312606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1312606" cy="1312606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18736" y="232494"/>
              <a:ext cx="875135" cy="780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AFAFA"/>
                  </a:solidFill>
                  <a:effectLst/>
                  <a:uLnTx/>
                  <a:uFillTx/>
                  <a:latin typeface="Prompt Medium Bold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44000" y="4606676"/>
            <a:ext cx="984455" cy="984455"/>
            <a:chOff x="0" y="0"/>
            <a:chExt cx="1312606" cy="1312606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1312606" cy="1312606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218736" y="232494"/>
              <a:ext cx="875135" cy="780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AFAFA"/>
                  </a:solidFill>
                  <a:effectLst/>
                  <a:uLnTx/>
                  <a:uFillTx/>
                  <a:latin typeface="Prompt Medium Bold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0" y="6725975"/>
            <a:ext cx="984455" cy="984455"/>
            <a:chOff x="0" y="0"/>
            <a:chExt cx="1312606" cy="1312606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0"/>
              <a:ext cx="1312606" cy="1312606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218736" y="232494"/>
              <a:ext cx="875135" cy="780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AFAFA"/>
                  </a:solidFill>
                  <a:effectLst/>
                  <a:uLnTx/>
                  <a:uFillTx/>
                  <a:latin typeface="Prompt Medium Bold"/>
                  <a:ea typeface="+mn-ea"/>
                  <a:cs typeface="+mn-cs"/>
                </a:rPr>
                <a:t>03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749801" y="8774363"/>
            <a:ext cx="509499" cy="48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9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3" b="0" i="0" u="none" strike="noStrike" kern="120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Prompt Light Bold"/>
                <a:ea typeface="+mn-ea"/>
                <a:cs typeface="+mn-cs"/>
              </a:rPr>
              <a:t>08</a:t>
            </a:r>
          </a:p>
        </p:txBody>
      </p:sp>
    </p:spTree>
    <p:extLst>
      <p:ext uri="{BB962C8B-B14F-4D97-AF65-F5344CB8AC3E}">
        <p14:creationId xmlns="" xmlns:p14="http://schemas.microsoft.com/office/powerpoint/2010/main" val="1289385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83" r="283"/>
          <a:stretch>
            <a:fillRect/>
          </a:stretch>
        </p:blipFill>
        <p:spPr>
          <a:xfrm rot="-10800000">
            <a:off x="6126073" y="-5746159"/>
            <a:ext cx="12161927" cy="121619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6364161">
            <a:off x="-4929861" y="5358887"/>
            <a:ext cx="9262717" cy="9262717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595421" y="8058710"/>
            <a:ext cx="445040" cy="4450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38550" y="6634440"/>
            <a:ext cx="695585" cy="69558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4928870" y="0"/>
                    <a:pt x="6350000" y="1421130"/>
                    <a:pt x="6350000" y="3175000"/>
                  </a:cubicBezTo>
                  <a:cubicBezTo>
                    <a:pt x="6350000" y="4928870"/>
                    <a:pt x="4928870" y="6350000"/>
                    <a:pt x="3175000" y="6350000"/>
                  </a:cubicBezTo>
                  <a:cubicBezTo>
                    <a:pt x="1421130" y="6350000"/>
                    <a:pt x="0" y="4928870"/>
                    <a:pt x="0" y="3175000"/>
                  </a:cubicBezTo>
                  <a:cubicBezTo>
                    <a:pt x="0" y="1421130"/>
                    <a:pt x="1421130" y="0"/>
                    <a:pt x="3175000" y="0"/>
                  </a:cubicBezTo>
                  <a:close/>
                </a:path>
              </a:pathLst>
            </a:custGeom>
            <a:solidFill>
              <a:srgbClr val="544EC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588512" y="728978"/>
            <a:ext cx="5029317" cy="50293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629342" y="728978"/>
            <a:ext cx="5029317" cy="502931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8550" y="1019175"/>
            <a:ext cx="4595311" cy="237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>
                <a:ln>
                  <a:noFill/>
                </a:ln>
                <a:solidFill>
                  <a:srgbClr val="544EC6"/>
                </a:solidFill>
                <a:effectLst/>
                <a:uLnTx/>
                <a:uFillTx/>
                <a:latin typeface="Prompt Medium Bold"/>
                <a:ea typeface="+mn-ea"/>
                <a:cs typeface="+mn-cs"/>
              </a:rPr>
              <a:t>Проект реализован благодаря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118724" y="7298365"/>
            <a:ext cx="5203168" cy="1752123"/>
            <a:chOff x="0" y="0"/>
            <a:chExt cx="6937558" cy="233616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6937558" cy="1457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99" b="0" i="0" u="none" strike="noStrike" kern="1200" cap="none" spc="0" normalizeH="0" baseline="0" noProof="0">
                  <a:ln>
                    <a:noFill/>
                  </a:ln>
                  <a:solidFill>
                    <a:srgbClr val="544EC6"/>
                  </a:solidFill>
                  <a:effectLst/>
                  <a:uLnTx/>
                  <a:uFillTx/>
                  <a:latin typeface="Prompt Medium Bold"/>
                  <a:ea typeface="+mn-ea"/>
                  <a:cs typeface="+mn-cs"/>
                </a:rPr>
                <a:t>«Фонд розвитку м. Миколаєва»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766727"/>
              <a:ext cx="6937558" cy="569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99" b="0" i="0" u="none" strike="noStrike" kern="1200" cap="none" spc="0" normalizeH="0" baseline="0" noProof="0">
                  <a:ln>
                    <a:noFill/>
                  </a:ln>
                  <a:solidFill>
                    <a:srgbClr val="544EC6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DHTTP://FRGN.MK.UA/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68323" y="7131799"/>
            <a:ext cx="5249506" cy="2298861"/>
            <a:chOff x="0" y="0"/>
            <a:chExt cx="6999342" cy="306514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6999342" cy="2186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544EC6"/>
                  </a:solidFill>
                  <a:effectLst/>
                  <a:uLnTx/>
                  <a:uFillTx/>
                  <a:latin typeface="Prompt Medium Bold"/>
                  <a:ea typeface="+mn-ea"/>
                  <a:cs typeface="+mn-cs"/>
                </a:rPr>
                <a:t>Національний фонд на підтримку демократії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495712"/>
              <a:ext cx="6999342" cy="569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544EC6"/>
                  </a:solidFill>
                  <a:effectLst/>
                  <a:uLnTx/>
                  <a:uFillTx/>
                  <a:latin typeface="Prompt Light"/>
                  <a:ea typeface="+mn-ea"/>
                  <a:cs typeface="+mn-cs"/>
                </a:rPr>
                <a:t>HTTPS://WWW.NED.ORG/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105679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7504" b="7504"/>
          <a:stretch>
            <a:fillRect/>
          </a:stretch>
        </p:blipFill>
        <p:spPr>
          <a:xfrm>
            <a:off x="9842022" y="-245307"/>
            <a:ext cx="8781498" cy="107776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30532" y="6771549"/>
            <a:ext cx="9398061" cy="2486751"/>
            <a:chOff x="0" y="137333"/>
            <a:chExt cx="12530747" cy="3315669"/>
          </a:xfrm>
        </p:grpSpPr>
        <p:sp>
          <p:nvSpPr>
            <p:cNvPr id="4" name="TextBox 4"/>
            <p:cNvSpPr txBox="1"/>
            <p:nvPr/>
          </p:nvSpPr>
          <p:spPr>
            <a:xfrm>
              <a:off x="2078976" y="137333"/>
              <a:ext cx="10451771" cy="1175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32"/>
                </a:lnSpc>
              </a:pPr>
              <a:r>
                <a:rPr lang="en-US" sz="4800" spc="180" dirty="0" err="1">
                  <a:solidFill>
                    <a:srgbClr val="F3F7FA"/>
                  </a:solidFill>
                  <a:latin typeface="Lato Bold"/>
                </a:rPr>
                <a:t>Заглянем</a:t>
              </a:r>
              <a:r>
                <a:rPr lang="uk-UA" sz="4800" spc="180" dirty="0">
                  <a:solidFill>
                    <a:srgbClr val="F3F7FA"/>
                  </a:solidFill>
                  <a:latin typeface="Lato Bold"/>
                </a:rPr>
                <a:t>о</a:t>
              </a:r>
              <a:r>
                <a:rPr lang="en-US" sz="4800" spc="180" dirty="0">
                  <a:solidFill>
                    <a:srgbClr val="F3F7FA"/>
                  </a:solidFill>
                  <a:latin typeface="Lato Bold"/>
                </a:rPr>
                <a:t> </a:t>
              </a:r>
              <a:r>
                <a:rPr lang="uk-UA" sz="4800" spc="180" dirty="0">
                  <a:solidFill>
                    <a:srgbClr val="F3F7FA"/>
                  </a:solidFill>
                  <a:latin typeface="Lato Bold"/>
                </a:rPr>
                <a:t>у</a:t>
              </a:r>
              <a:r>
                <a:rPr lang="en-US" sz="4800" spc="180" dirty="0">
                  <a:solidFill>
                    <a:srgbClr val="F3F7FA"/>
                  </a:solidFill>
                  <a:latin typeface="Lato Bold"/>
                </a:rPr>
                <a:t> </a:t>
              </a:r>
              <a:r>
                <a:rPr lang="uk-UA" sz="4800" spc="180" dirty="0">
                  <a:solidFill>
                    <a:srgbClr val="F3F7FA"/>
                  </a:solidFill>
                  <a:latin typeface="Lato Bold"/>
                </a:rPr>
                <a:t>майбутнє</a:t>
              </a:r>
              <a:endParaRPr lang="en-US" sz="4800" spc="180" dirty="0">
                <a:solidFill>
                  <a:srgbClr val="F3F7FA"/>
                </a:solidFill>
                <a:latin typeface="Lato Bold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1987716"/>
              <a:ext cx="12488233" cy="1465286"/>
            </a:xfrm>
            <a:prstGeom prst="rect">
              <a:avLst/>
            </a:prstGeom>
            <a:solidFill>
              <a:srgbClr val="F3F7F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078976" y="2442056"/>
              <a:ext cx="9894001" cy="688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0"/>
                </a:lnSpc>
              </a:pPr>
              <a:endParaRPr lang="en-US" sz="3300" spc="297" dirty="0">
                <a:solidFill>
                  <a:srgbClr val="0927EB"/>
                </a:solidFill>
                <a:latin typeface="Lato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212264" y="1028700"/>
            <a:ext cx="10716242" cy="8229600"/>
          </a:xfrm>
          <a:prstGeom prst="rect">
            <a:avLst/>
          </a:prstGeom>
          <a:solidFill>
            <a:srgbClr val="0927EB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TextBox 3"/>
          <p:cNvSpPr txBox="1"/>
          <p:nvPr/>
        </p:nvSpPr>
        <p:spPr>
          <a:xfrm>
            <a:off x="1055594" y="1769312"/>
            <a:ext cx="6013386" cy="6595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67"/>
              </a:lnSpc>
            </a:pPr>
            <a:r>
              <a:rPr lang="uk-UA" sz="4975" spc="149" dirty="0">
                <a:solidFill>
                  <a:srgbClr val="0927EB"/>
                </a:solidFill>
                <a:latin typeface="Lato Bold"/>
              </a:rPr>
              <a:t>Співпраця с громадськістю та вимога підрядника працювати на благо і нести відповідальність за виконання своїх дій </a:t>
            </a:r>
            <a:endParaRPr lang="en-US" sz="4975" spc="149" dirty="0">
              <a:solidFill>
                <a:srgbClr val="0927EB"/>
              </a:solidFill>
              <a:latin typeface="Lato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9192289" y="2670677"/>
            <a:ext cx="8067011" cy="4920015"/>
            <a:chOff x="0" y="-24534"/>
            <a:chExt cx="10756015" cy="6560020"/>
          </a:xfrm>
        </p:grpSpPr>
        <p:sp>
          <p:nvSpPr>
            <p:cNvPr id="5" name="TextBox 5"/>
            <p:cNvSpPr txBox="1"/>
            <p:nvPr/>
          </p:nvSpPr>
          <p:spPr>
            <a:xfrm>
              <a:off x="0" y="-24534"/>
              <a:ext cx="10756015" cy="688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0"/>
                </a:lnSpc>
              </a:pPr>
              <a:endParaRPr lang="en-US" sz="3300" spc="297" dirty="0">
                <a:solidFill>
                  <a:srgbClr val="F3F7FA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482450"/>
              <a:ext cx="10756015" cy="688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0"/>
                </a:lnSpc>
              </a:pPr>
              <a:endParaRPr lang="en-US" sz="3300" spc="297" dirty="0">
                <a:solidFill>
                  <a:srgbClr val="F3F7FA"/>
                </a:solidFill>
                <a:latin typeface="Lato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374344"/>
              <a:ext cx="10756015" cy="676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7"/>
                </a:lnSpc>
              </a:pPr>
              <a:endParaRPr lang="en-US" sz="2925" spc="29" dirty="0">
                <a:solidFill>
                  <a:srgbClr val="F3F7FA"/>
                </a:solidFill>
                <a:latin typeface="Lato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859442"/>
              <a:ext cx="10756015" cy="676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87"/>
                </a:lnSpc>
              </a:pPr>
              <a:endParaRPr lang="en-US" sz="2925" spc="29" dirty="0">
                <a:solidFill>
                  <a:srgbClr val="F3F7FA"/>
                </a:solidFill>
                <a:latin typeface="Lato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EC89293-888D-4907-99F7-60E07FC6D0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7988" y="2260482"/>
            <a:ext cx="9144793" cy="517595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212264" y="1028700"/>
            <a:ext cx="10716242" cy="8229600"/>
          </a:xfrm>
          <a:prstGeom prst="rect">
            <a:avLst/>
          </a:prstGeom>
          <a:solidFill>
            <a:srgbClr val="0927E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55594" y="1769312"/>
            <a:ext cx="6013386" cy="492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975" b="0" i="0" u="none" strike="noStrike" kern="1200" cap="none" spc="149" normalizeH="0" baseline="0" noProof="0" dirty="0">
                <a:ln>
                  <a:noFill/>
                </a:ln>
                <a:solidFill>
                  <a:srgbClr val="0927EB"/>
                </a:solidFill>
                <a:effectLst/>
                <a:uLnTx/>
                <a:uFillTx/>
                <a:latin typeface="Lato Bold"/>
                <a:ea typeface="+mn-ea"/>
                <a:cs typeface="+mn-cs"/>
              </a:rPr>
              <a:t>Продовження діючої співпраці і політики відношення до бюджетної політики </a:t>
            </a:r>
            <a:endParaRPr kumimoji="0" lang="en-US" sz="4975" b="0" i="0" u="none" strike="noStrike" kern="1200" cap="none" spc="149" normalizeH="0" baseline="0" noProof="0" dirty="0">
              <a:ln>
                <a:noFill/>
              </a:ln>
              <a:solidFill>
                <a:srgbClr val="0927EB"/>
              </a:solidFill>
              <a:effectLst/>
              <a:uLnTx/>
              <a:uFillTx/>
              <a:latin typeface="Lato Bold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9192289" y="2670677"/>
            <a:ext cx="8067011" cy="4920015"/>
            <a:chOff x="0" y="-24534"/>
            <a:chExt cx="10756015" cy="6560020"/>
          </a:xfrm>
        </p:grpSpPr>
        <p:sp>
          <p:nvSpPr>
            <p:cNvPr id="5" name="TextBox 5"/>
            <p:cNvSpPr txBox="1"/>
            <p:nvPr/>
          </p:nvSpPr>
          <p:spPr>
            <a:xfrm>
              <a:off x="0" y="-24534"/>
              <a:ext cx="10756015" cy="688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2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300" b="0" i="0" u="none" strike="noStrike" kern="1200" cap="none" spc="297" normalizeH="0" baseline="0" noProof="0" dirty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482450"/>
              <a:ext cx="10756015" cy="688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29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300" b="0" i="0" u="none" strike="noStrike" kern="1200" cap="none" spc="297" normalizeH="0" baseline="0" noProof="0" dirty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374344"/>
              <a:ext cx="10756015" cy="676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25" b="0" i="0" u="none" strike="noStrike" kern="1200" cap="none" spc="29" normalizeH="0" baseline="0" noProof="0" dirty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859442"/>
              <a:ext cx="10756015" cy="676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25" b="0" i="0" u="none" strike="noStrike" kern="1200" cap="none" spc="29" normalizeH="0" baseline="0" noProof="0" dirty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pic>
        <p:nvPicPr>
          <p:cNvPr id="12" name="Picture 12">
            <a:extLst>
              <a:ext uri="{FF2B5EF4-FFF2-40B4-BE49-F238E27FC236}">
                <a16:creationId xmlns="" xmlns:a16="http://schemas.microsoft.com/office/drawing/2014/main" id="{EEBBF650-3292-4975-9C95-C4453C030F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478377" y="3007973"/>
            <a:ext cx="8184015" cy="46035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8813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455756"/>
            <a:ext cx="14775073" cy="7802544"/>
            <a:chOff x="0" y="0"/>
            <a:chExt cx="19700098" cy="10403392"/>
          </a:xfrm>
        </p:grpSpPr>
        <p:sp>
          <p:nvSpPr>
            <p:cNvPr id="3" name="TextBox 3"/>
            <p:cNvSpPr txBox="1"/>
            <p:nvPr/>
          </p:nvSpPr>
          <p:spPr>
            <a:xfrm>
              <a:off x="0" y="-66577"/>
              <a:ext cx="19669149" cy="1300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67"/>
                </a:lnSpc>
              </a:pPr>
              <a:r>
                <a:rPr lang="en-US" sz="6205" spc="620">
                  <a:solidFill>
                    <a:srgbClr val="F3F7FA"/>
                  </a:solidFill>
                  <a:latin typeface="Lato Bold"/>
                </a:rPr>
                <a:t>ДОСЛІДНИЦЬКЕ ЗАВДАННЯ: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0949" y="1483328"/>
              <a:ext cx="19669149" cy="8920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20"/>
                </a:lnSpc>
              </a:pPr>
              <a:endParaRPr/>
            </a:p>
            <a:p>
              <a:pPr>
                <a:lnSpc>
                  <a:spcPts val="3420"/>
                </a:lnSpc>
              </a:pPr>
              <a:r>
                <a:rPr lang="en-US" sz="1959" spc="19">
                  <a:solidFill>
                    <a:srgbClr val="F3F7FA"/>
                  </a:solidFill>
                  <a:latin typeface="Arimo"/>
                </a:rPr>
                <a:t>            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Провести аналіз ефективного використання бюджету при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капітальних ремонтах шкіл та закладів дошкільної освіти і затвердження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бюджетних асигнувань на впровадження енергозберігаючих заходів, виконані в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заданий період, шляхом: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-                  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аналізу фактично відремонтованих приміщень шкіл, закладів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дошкільної освіти, виконаних в 2017-2019 період;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-                  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порівняльного аналізу проведених ремонтів в школах та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закладах дошкільної освіти в інших містах;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2.2.2.                  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Розробити рекомендацій щодо підвищення ефективності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використання бюджетних коштів, що стосуються подальшої доцільності виділення</a:t>
              </a:r>
            </a:p>
            <a:p>
              <a:pPr>
                <a:lnSpc>
                  <a:spcPts val="3420"/>
                </a:lnSpc>
              </a:pPr>
              <a:r>
                <a:rPr lang="en-US" sz="2280" spc="22">
                  <a:solidFill>
                    <a:srgbClr val="F3F7FA"/>
                  </a:solidFill>
                  <a:latin typeface="Lato"/>
                </a:rPr>
                <a:t>бюджетних коштів на аналогічні заходи в наступних бюджетних періодах.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8412" y="7962900"/>
            <a:ext cx="19044824" cy="1346160"/>
            <a:chOff x="0" y="67680"/>
            <a:chExt cx="25393099" cy="1794880"/>
          </a:xfrm>
        </p:grpSpPr>
        <p:sp>
          <p:nvSpPr>
            <p:cNvPr id="3" name="AutoShape 3"/>
            <p:cNvSpPr/>
            <p:nvPr/>
          </p:nvSpPr>
          <p:spPr>
            <a:xfrm>
              <a:off x="0" y="67680"/>
              <a:ext cx="25393099" cy="1794880"/>
            </a:xfrm>
            <a:prstGeom prst="rect">
              <a:avLst/>
            </a:prstGeom>
            <a:solidFill>
              <a:srgbClr val="F3F7F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876149" y="576996"/>
              <a:ext cx="21150898" cy="855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7"/>
                </a:lnSpc>
              </a:pPr>
              <a:r>
                <a:rPr lang="uk-UA" sz="8000" spc="29" dirty="0">
                  <a:solidFill>
                    <a:srgbClr val="0927EB"/>
                  </a:solidFill>
                  <a:latin typeface="Lato"/>
                </a:rPr>
                <a:t>ДЯКУЮ ЗА УВАГУ</a:t>
              </a:r>
              <a:endParaRPr lang="en-US" sz="8000" spc="29" dirty="0">
                <a:solidFill>
                  <a:srgbClr val="0927EB"/>
                </a:solidFill>
                <a:latin typeface="Lato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99493"/>
            <a:ext cx="11793954" cy="229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210" normalizeH="0" baseline="0" noProof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Завдання етапів дослідження 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491897" y="4560624"/>
            <a:ext cx="4663321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30" normalizeH="0" baseline="0" noProof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Аналіз та моніторинг цільових та відповідних бюджетних програм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28700" y="4641069"/>
            <a:ext cx="1884173" cy="16298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28700" y="7628490"/>
            <a:ext cx="1884173" cy="162981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91897" y="7262295"/>
            <a:ext cx="4663321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30" normalizeH="0" baseline="0" noProof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Запити публічної інформації та узагальнення інформації з відкритих баз даних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72298" y="7262295"/>
            <a:ext cx="4663321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30" normalizeH="0" baseline="0" noProof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Формулювання рецептів для посадовців, депутатів та  громадськості.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62259" y="7117148"/>
            <a:ext cx="1884173" cy="162981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272298" y="1338262"/>
            <a:ext cx="4663321" cy="283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30" normalizeH="0" baseline="0" noProof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Узагальнення та систематизація планів та  заходів бюджетних і цільових програм за об’єктами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62259" y="1639659"/>
            <a:ext cx="1884173" cy="16298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62259" y="4626264"/>
            <a:ext cx="1884173" cy="162981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272298" y="4278698"/>
            <a:ext cx="4663321" cy="283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30" normalizeH="0" baseline="0" noProof="0">
                <a:ln>
                  <a:noFill/>
                </a:ln>
                <a:solidFill>
                  <a:srgbClr val="F3F7FA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Виявлення причин  неефективних, з точки зору економічної  доцільності, видатків місцевого бюджету</a:t>
            </a:r>
          </a:p>
        </p:txBody>
      </p:sp>
    </p:spTree>
    <p:extLst>
      <p:ext uri="{BB962C8B-B14F-4D97-AF65-F5344CB8AC3E}">
        <p14:creationId xmlns="" xmlns:p14="http://schemas.microsoft.com/office/powerpoint/2010/main" val="686406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t="7706" b="770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28700" y="1020153"/>
            <a:ext cx="1601378" cy="13851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417737" y="1399894"/>
            <a:ext cx="823303" cy="625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439841" y="435390"/>
            <a:ext cx="12545782" cy="94162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-5400000">
            <a:off x="-1310446" y="5250438"/>
            <a:ext cx="6241569" cy="179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5"/>
              </a:lnSpc>
            </a:pPr>
            <a:r>
              <a:rPr lang="en-US" sz="3650" spc="365">
                <a:solidFill>
                  <a:srgbClr val="F3F7FA"/>
                </a:solidFill>
                <a:latin typeface="Lato Bold"/>
              </a:rPr>
              <a:t>ОСВІТНІ ЗАКЛАДИ 586 ОБ'ЄКТІВ З 2016-2018 РІК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30874" y="6485145"/>
            <a:ext cx="18949749" cy="3989249"/>
          </a:xfrm>
          <a:prstGeom prst="rect">
            <a:avLst/>
          </a:prstGeom>
          <a:solidFill>
            <a:srgbClr val="0927EB"/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7092213"/>
            <a:ext cx="16949716" cy="2339719"/>
            <a:chOff x="0" y="0"/>
            <a:chExt cx="22599621" cy="3119626"/>
          </a:xfrm>
        </p:grpSpPr>
        <p:sp>
          <p:nvSpPr>
            <p:cNvPr id="4" name="TextBox 4"/>
            <p:cNvSpPr txBox="1"/>
            <p:nvPr/>
          </p:nvSpPr>
          <p:spPr>
            <a:xfrm>
              <a:off x="0" y="-345613"/>
              <a:ext cx="22599621" cy="2827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7"/>
                </a:lnSpc>
              </a:pPr>
              <a:r>
                <a:rPr lang="en-US" sz="3275" spc="327">
                  <a:solidFill>
                    <a:srgbClr val="F3F7FA"/>
                  </a:solidFill>
                  <a:latin typeface="Lato Bold"/>
                </a:rPr>
                <a:t>ОБ'ЄКТОМ ДОСЛІДЖЕННЯ Є АНАЛІЗ ДІЮЧИХ ЦІЛЬОВИХ ПРОГРАМ</a:t>
              </a:r>
            </a:p>
            <a:p>
              <a:pPr>
                <a:lnSpc>
                  <a:spcPts val="4257"/>
                </a:lnSpc>
              </a:pPr>
              <a:r>
                <a:rPr lang="en-US" sz="3275" spc="327">
                  <a:solidFill>
                    <a:srgbClr val="F3F7FA"/>
                  </a:solidFill>
                  <a:latin typeface="Lato Bold"/>
                </a:rPr>
                <a:t>МИКОЛАЇВСЬКОЇ МІСЬКОЇ РАДИ ТА УПРАВЛІННЯ КАПІТАЛЬНОГО БУДІВНИЦТВА З</a:t>
              </a:r>
            </a:p>
            <a:p>
              <a:pPr>
                <a:lnSpc>
                  <a:spcPts val="4257"/>
                </a:lnSpc>
              </a:pPr>
              <a:r>
                <a:rPr lang="en-US" sz="3275" spc="327">
                  <a:solidFill>
                    <a:srgbClr val="F3F7FA"/>
                  </a:solidFill>
                  <a:latin typeface="Lato Bold"/>
                </a:rPr>
                <a:t>КАПІТАЛЬНОГО РЕМОНТУ ШКІЛ В МИКОЛАЄВІ В ПЕРІОД 2017-2019Г.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554360"/>
              <a:ext cx="22599621" cy="453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25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761945" y="0"/>
            <a:ext cx="9216470" cy="552988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3546804"/>
            <a:ext cx="6964137" cy="229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7000" spc="210">
                <a:solidFill>
                  <a:srgbClr val="0927EB"/>
                </a:solidFill>
                <a:latin typeface="Lato Bold"/>
              </a:rPr>
              <a:t>Об'єкт дослідження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618">
              <a:srgbClr val="003DB8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339364" cy="10287000"/>
          </a:xfrm>
          <a:prstGeom prst="rect">
            <a:avLst/>
          </a:prstGeom>
          <a:solidFill>
            <a:srgbClr val="003DB8"/>
          </a:solidFill>
        </p:spPr>
      </p:sp>
      <p:sp>
        <p:nvSpPr>
          <p:cNvPr id="3" name="TextBox 3"/>
          <p:cNvSpPr txBox="1"/>
          <p:nvPr/>
        </p:nvSpPr>
        <p:spPr>
          <a:xfrm>
            <a:off x="1490640" y="4476158"/>
            <a:ext cx="5242239" cy="1334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Prompt Medium Bold"/>
                <a:ea typeface="+mn-ea"/>
                <a:cs typeface="+mn-cs"/>
              </a:rPr>
              <a:t>Выборка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457081" y="5810842"/>
            <a:ext cx="5409450" cy="302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41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ДНЗ</a:t>
            </a:r>
            <a:r>
              <a:rPr kumimoji="0" lang="en-US" sz="341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ts val="4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1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67</a:t>
            </a:r>
          </a:p>
          <a:p>
            <a:pPr marL="0" marR="0" lvl="0" indent="0" algn="ctr" defTabSz="914400" rtl="0" eaLnBrk="1" fontAlgn="auto" latinLnBrk="0" hangingPunct="1">
              <a:lnSpc>
                <a:spcPts val="4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1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75</a:t>
            </a:r>
          </a:p>
          <a:p>
            <a:pPr marL="0" marR="0" lvl="0" indent="0" algn="ctr" defTabSz="914400" rtl="0" eaLnBrk="1" fontAlgn="auto" latinLnBrk="0" hangingPunct="1">
              <a:lnSpc>
                <a:spcPts val="4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12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mpt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4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12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mpt Light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235445" y="1435394"/>
            <a:ext cx="5852722" cy="379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ДНЗ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 22</a:t>
            </a:r>
          </a:p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 36 </a:t>
            </a:r>
          </a:p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15 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mpt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dirty="0">
                <a:solidFill>
                  <a:schemeClr val="bg1"/>
                </a:solidFill>
                <a:latin typeface="Prompt Light"/>
              </a:rPr>
              <a:t>39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ompt Light"/>
            </a:endParaRPr>
          </a:p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ompt Light"/>
                <a:ea typeface="+mn-ea"/>
                <a:cs typeface="+mn-cs"/>
              </a:rPr>
              <a:t>7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661525" y="2531974"/>
            <a:ext cx="984455" cy="984455"/>
            <a:chOff x="0" y="0"/>
            <a:chExt cx="1312606" cy="1312606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1312606" cy="1312606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18735" y="265831"/>
              <a:ext cx="875136" cy="780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FAFA"/>
                  </a:solidFill>
                  <a:effectLst/>
                  <a:uLnTx/>
                  <a:uFillTx/>
                  <a:latin typeface="Prompt Medium Bold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429834" y="6365784"/>
            <a:ext cx="984455" cy="984455"/>
            <a:chOff x="0" y="0"/>
            <a:chExt cx="1312606" cy="1312606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1312606" cy="1312606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870" y="0"/>
                      <a:pt x="6350000" y="1421130"/>
                      <a:pt x="6350000" y="3175000"/>
                    </a:cubicBezTo>
                    <a:cubicBezTo>
                      <a:pt x="6350000" y="4928870"/>
                      <a:pt x="4928870" y="6350000"/>
                      <a:pt x="3175000" y="6350000"/>
                    </a:cubicBezTo>
                    <a:cubicBezTo>
                      <a:pt x="1421130" y="6350000"/>
                      <a:pt x="0" y="4928870"/>
                      <a:pt x="0" y="3175000"/>
                    </a:cubicBezTo>
                    <a:cubicBezTo>
                      <a:pt x="0" y="1421130"/>
                      <a:pt x="1421130" y="0"/>
                      <a:pt x="3175000" y="0"/>
                    </a:cubicBezTo>
                    <a:close/>
                  </a:path>
                </a:pathLst>
              </a:custGeom>
              <a:solidFill>
                <a:srgbClr val="73DF74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218736" y="232494"/>
              <a:ext cx="875135" cy="7809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FAFA"/>
                  </a:solidFill>
                  <a:effectLst/>
                  <a:uLnTx/>
                  <a:uFillTx/>
                  <a:latin typeface="Prompt Medium Bold"/>
                  <a:ea typeface="+mn-ea"/>
                  <a:cs typeface="+mn-cs"/>
                </a:rPr>
                <a:t>02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749801" y="8774363"/>
            <a:ext cx="509499" cy="48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9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23" b="0" i="0" u="none" strike="noStrike" kern="1200" cap="none" spc="0" normalizeH="0" baseline="0" noProof="0">
                <a:ln>
                  <a:noFill/>
                </a:ln>
                <a:solidFill>
                  <a:srgbClr val="544EC6"/>
                </a:solidFill>
                <a:effectLst/>
                <a:uLnTx/>
                <a:uFillTx/>
                <a:latin typeface="Prompt Light Bold"/>
                <a:ea typeface="+mn-ea"/>
                <a:cs typeface="+mn-cs"/>
              </a:rPr>
              <a:t>06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33570" b="33570"/>
          <a:stretch>
            <a:fillRect/>
          </a:stretch>
        </p:blipFill>
        <p:spPr>
          <a:xfrm>
            <a:off x="-330874" y="6428968"/>
            <a:ext cx="18916508" cy="414136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62025"/>
            <a:ext cx="6964137" cy="2878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37"/>
              </a:lnSpc>
            </a:pPr>
            <a:r>
              <a:rPr lang="en-US" sz="5875" spc="176">
                <a:solidFill>
                  <a:srgbClr val="F3F7FA"/>
                </a:solidFill>
                <a:latin typeface="Lato Bold"/>
              </a:rPr>
              <a:t>Інформаційна основа дослідження</a:t>
            </a:r>
          </a:p>
        </p:txBody>
      </p:sp>
      <p:sp>
        <p:nvSpPr>
          <p:cNvPr id="4" name="AutoShape 4"/>
          <p:cNvSpPr/>
          <p:nvPr/>
        </p:nvSpPr>
        <p:spPr>
          <a:xfrm>
            <a:off x="8976982" y="-309906"/>
            <a:ext cx="8282318" cy="8134525"/>
          </a:xfrm>
          <a:prstGeom prst="rect">
            <a:avLst/>
          </a:prstGeom>
          <a:solidFill>
            <a:srgbClr val="F3F7FA"/>
          </a:solidFill>
        </p:spPr>
      </p:sp>
      <p:grpSp>
        <p:nvGrpSpPr>
          <p:cNvPr id="5" name="Group 5"/>
          <p:cNvGrpSpPr/>
          <p:nvPr/>
        </p:nvGrpSpPr>
        <p:grpSpPr>
          <a:xfrm>
            <a:off x="8976982" y="272586"/>
            <a:ext cx="7963411" cy="7085887"/>
            <a:chOff x="0" y="0"/>
            <a:chExt cx="10617881" cy="9447849"/>
          </a:xfrm>
        </p:grpSpPr>
        <p:sp>
          <p:nvSpPr>
            <p:cNvPr id="6" name="TextBox 6"/>
            <p:cNvSpPr txBox="1"/>
            <p:nvPr/>
          </p:nvSpPr>
          <p:spPr>
            <a:xfrm>
              <a:off x="0" y="-19050"/>
              <a:ext cx="10617881" cy="8094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59"/>
                </a:lnSpc>
              </a:pPr>
              <a:r>
                <a:rPr lang="en-US" sz="1891" spc="189">
                  <a:solidFill>
                    <a:srgbClr val="0927EB"/>
                  </a:solidFill>
                  <a:latin typeface="Lato Bold"/>
                </a:rPr>
                <a:t>ІНФОРМАЦІЙНОЮ ОСНОВОЮ ДОСЛІДЖЕННЯ ВИСТУПАЮТЬ:</a:t>
              </a:r>
            </a:p>
            <a:p>
              <a:pPr>
                <a:lnSpc>
                  <a:spcPts val="2459"/>
                </a:lnSpc>
              </a:pPr>
              <a:r>
                <a:rPr lang="en-US" sz="1891" spc="189">
                  <a:solidFill>
                    <a:srgbClr val="0927EB"/>
                  </a:solidFill>
                  <a:latin typeface="Lato Bold"/>
                </a:rPr>
                <a:t>1.</a:t>
              </a:r>
            </a:p>
            <a:p>
              <a:pPr>
                <a:lnSpc>
                  <a:spcPts val="2459"/>
                </a:lnSpc>
              </a:pPr>
              <a:r>
                <a:rPr lang="en-US" sz="1891" spc="189">
                  <a:solidFill>
                    <a:srgbClr val="0927EB"/>
                  </a:solidFill>
                  <a:latin typeface="Lato Bold"/>
                </a:rPr>
                <a:t>ЗАКОНИ УКРАЇНИ ТА ПІДЗАКОННІ НОРМАТИВНО-ПРАВОВІ АКТИ, ВІДОМЧІ НАКАЗИ,</a:t>
              </a:r>
            </a:p>
            <a:p>
              <a:pPr>
                <a:lnSpc>
                  <a:spcPts val="2459"/>
                </a:lnSpc>
              </a:pPr>
              <a:r>
                <a:rPr lang="en-US" sz="1891" spc="189">
                  <a:solidFill>
                    <a:srgbClr val="0927EB"/>
                  </a:solidFill>
                  <a:latin typeface="Lato Bold"/>
                </a:rPr>
                <a:t>РОЗПОРЯДЖЕННЯ, ІНСТРУКЦІЇ;</a:t>
              </a:r>
            </a:p>
            <a:p>
              <a:pPr>
                <a:lnSpc>
                  <a:spcPts val="2459"/>
                </a:lnSpc>
              </a:pPr>
              <a:r>
                <a:rPr lang="en-US" sz="1891" spc="189">
                  <a:solidFill>
                    <a:srgbClr val="0927EB"/>
                  </a:solidFill>
                  <a:latin typeface="Lato Bold"/>
                </a:rPr>
                <a:t>2.</a:t>
              </a:r>
            </a:p>
            <a:p>
              <a:pPr>
                <a:lnSpc>
                  <a:spcPts val="2459"/>
                </a:lnSpc>
              </a:pPr>
              <a:r>
                <a:rPr lang="en-US" sz="1891" spc="189">
                  <a:solidFill>
                    <a:srgbClr val="0927EB"/>
                  </a:solidFill>
                  <a:latin typeface="Lato Bold"/>
                </a:rPr>
                <a:t>РІШЕННЯ МИКОЛАЇВСЬКОЇ МІСЬКОЇ РАДИ «ПРО БЮДЖЕТ М. МИКОЛАЄВА»</a:t>
              </a:r>
            </a:p>
            <a:p>
              <a:pPr>
                <a:lnSpc>
                  <a:spcPts val="2459"/>
                </a:lnSpc>
              </a:pPr>
              <a:r>
                <a:rPr lang="en-US" sz="1891" spc="189">
                  <a:solidFill>
                    <a:srgbClr val="0927EB"/>
                  </a:solidFill>
                  <a:latin typeface="Lato Bold"/>
                </a:rPr>
                <a:t>(2017, 2018, 2019 Р.) ТА РІШЕННЯ РАДИ У ГАЛУЗІ БЮДЖЕТНОЇ ПОЛІТИКИ СФЕРИ</a:t>
              </a:r>
            </a:p>
            <a:p>
              <a:pPr>
                <a:lnSpc>
                  <a:spcPts val="2459"/>
                </a:lnSpc>
              </a:pPr>
              <a:r>
                <a:rPr lang="en-US" sz="1891" spc="189">
                  <a:solidFill>
                    <a:srgbClr val="0927EB"/>
                  </a:solidFill>
                  <a:latin typeface="Lato Bold"/>
                </a:rPr>
                <a:t>«ЖИТЛОВО- КОМУНАЛЬНЕ ГОСПОДАРСТВО» ТА ЗА ІНШИМИ ФУНКЦІЯМИ МІСЬКОГО БЮДЖЕТУ;</a:t>
              </a:r>
            </a:p>
            <a:p>
              <a:pPr>
                <a:lnSpc>
                  <a:spcPts val="2459"/>
                </a:lnSpc>
              </a:pPr>
              <a:r>
                <a:rPr lang="en-US" sz="1891" spc="189">
                  <a:solidFill>
                    <a:srgbClr val="0927EB"/>
                  </a:solidFill>
                  <a:latin typeface="Lato Bold"/>
                </a:rPr>
                <a:t>3.</a:t>
              </a:r>
            </a:p>
            <a:p>
              <a:pPr>
                <a:lnSpc>
                  <a:spcPts val="2459"/>
                </a:lnSpc>
              </a:pPr>
              <a:r>
                <a:rPr lang="en-US" sz="1891" spc="189">
                  <a:solidFill>
                    <a:srgbClr val="0927EB"/>
                  </a:solidFill>
                  <a:latin typeface="Lato Bold"/>
                </a:rPr>
                <a:t>ПАСПОРТИ БЮДЖЕТНИХ ПРОГРАМ, ЗВІТИ ПРО ВИКОНАННЯ ПАСПОРТІВ</a:t>
              </a:r>
            </a:p>
            <a:p>
              <a:pPr>
                <a:lnSpc>
                  <a:spcPts val="2459"/>
                </a:lnSpc>
              </a:pPr>
              <a:r>
                <a:rPr lang="en-US" sz="1891" spc="189">
                  <a:solidFill>
                    <a:srgbClr val="0927EB"/>
                  </a:solidFill>
                  <a:latin typeface="Lato Bold"/>
                </a:rPr>
                <a:t>БЮДЖЕТНИХ ПРОГРАМ, АНАЛІТИЧНІ ДАНІ, ПАСПОРТИ ЦІЛЬОВИХ ПРОГРАМ 2017,2018,2019Р.</a:t>
              </a:r>
            </a:p>
            <a:p>
              <a:pPr>
                <a:lnSpc>
                  <a:spcPts val="2459"/>
                </a:lnSpc>
              </a:pPr>
              <a:r>
                <a:rPr lang="en-US" sz="1891" spc="189">
                  <a:solidFill>
                    <a:srgbClr val="0927EB"/>
                  </a:solidFill>
                  <a:latin typeface="Lato Bold"/>
                </a:rPr>
                <a:t>4.</a:t>
              </a:r>
            </a:p>
            <a:p>
              <a:pPr>
                <a:lnSpc>
                  <a:spcPts val="2459"/>
                </a:lnSpc>
              </a:pPr>
              <a:r>
                <a:rPr lang="en-US" sz="1891" spc="189">
                  <a:solidFill>
                    <a:srgbClr val="0927EB"/>
                  </a:solidFill>
                  <a:latin typeface="Lato Bold"/>
                </a:rPr>
                <a:t>ЗАСОБИ МАСОВОЇ ІНФОРМАЦІЇ МІСТА МИКОЛАЄВА..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884369"/>
              <a:ext cx="10617881" cy="544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58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2173</Words>
  <Application>Microsoft Office PowerPoint</Application>
  <PresentationFormat>Произвольный</PresentationFormat>
  <Paragraphs>235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6" baseType="lpstr">
      <vt:lpstr>Arial</vt:lpstr>
      <vt:lpstr>Constantia</vt:lpstr>
      <vt:lpstr>Calibri</vt:lpstr>
      <vt:lpstr>Lato Bold</vt:lpstr>
      <vt:lpstr>Lato</vt:lpstr>
      <vt:lpstr>Arimo</vt:lpstr>
      <vt:lpstr>Prompt Medium Bold</vt:lpstr>
      <vt:lpstr>Prompt Light</vt:lpstr>
      <vt:lpstr>Prompt Light Bold</vt:lpstr>
      <vt:lpstr>Arimo Bold</vt:lpstr>
      <vt:lpstr>Times New Roman</vt:lpstr>
      <vt:lpstr>Courier New</vt:lpstr>
      <vt:lpstr>Carlito</vt:lpstr>
      <vt:lpstr>Prompt Medium</vt:lpstr>
      <vt:lpstr>inherit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Дослідження проведено в рамках проекту, що реалізує ГО «Фонд ініціативного розвитку» за підтримки ГО Фонд розвитку міста Миколаєва» за кошти NED (Вашингтон, США) та у складі коаліції #ГромадськаПрефектура. Коуч супровід #ГромадськаПрефектура здійснює ФРММ</dc:title>
  <dc:creator>Пользователь</dc:creator>
  <cp:lastModifiedBy>User</cp:lastModifiedBy>
  <cp:revision>8</cp:revision>
  <dcterms:created xsi:type="dcterms:W3CDTF">2006-08-16T00:00:00Z</dcterms:created>
  <dcterms:modified xsi:type="dcterms:W3CDTF">2020-06-26T07:07:47Z</dcterms:modified>
  <dc:identifier>DAD_T8NgTbU</dc:identifier>
</cp:coreProperties>
</file>